
<file path=[Content_Types].xml><?xml version="1.0" encoding="utf-8"?>
<Types xmlns="http://schemas.openxmlformats.org/package/2006/content-types">
  <Default Extension="emf" ContentType="image/x-emf"/>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50"/>
  </p:notesMasterIdLst>
  <p:handoutMasterIdLst>
    <p:handoutMasterId r:id="rId51"/>
  </p:handoutMasterIdLst>
  <p:sldIdLst>
    <p:sldId id="303" r:id="rId2"/>
    <p:sldId id="487" r:id="rId3"/>
    <p:sldId id="565" r:id="rId4"/>
    <p:sldId id="265" r:id="rId5"/>
    <p:sldId id="551" r:id="rId6"/>
    <p:sldId id="269" r:id="rId7"/>
    <p:sldId id="270" r:id="rId8"/>
    <p:sldId id="291" r:id="rId9"/>
    <p:sldId id="571" r:id="rId10"/>
    <p:sldId id="566" r:id="rId11"/>
    <p:sldId id="340" r:id="rId12"/>
    <p:sldId id="281" r:id="rId13"/>
    <p:sldId id="426" r:id="rId14"/>
    <p:sldId id="295" r:id="rId15"/>
    <p:sldId id="297" r:id="rId16"/>
    <p:sldId id="387" r:id="rId17"/>
    <p:sldId id="285" r:id="rId18"/>
    <p:sldId id="578" r:id="rId19"/>
    <p:sldId id="570" r:id="rId20"/>
    <p:sldId id="311" r:id="rId21"/>
    <p:sldId id="312" r:id="rId22"/>
    <p:sldId id="313" r:id="rId23"/>
    <p:sldId id="575" r:id="rId24"/>
    <p:sldId id="567" r:id="rId25"/>
    <p:sldId id="336" r:id="rId26"/>
    <p:sldId id="324" r:id="rId27"/>
    <p:sldId id="331" r:id="rId28"/>
    <p:sldId id="572" r:id="rId29"/>
    <p:sldId id="335" r:id="rId30"/>
    <p:sldId id="579" r:id="rId31"/>
    <p:sldId id="337" r:id="rId32"/>
    <p:sldId id="338" r:id="rId33"/>
    <p:sldId id="350" r:id="rId34"/>
    <p:sldId id="264" r:id="rId35"/>
    <p:sldId id="328" r:id="rId36"/>
    <p:sldId id="329" r:id="rId37"/>
    <p:sldId id="330" r:id="rId38"/>
    <p:sldId id="592" r:id="rId39"/>
    <p:sldId id="341" r:id="rId40"/>
    <p:sldId id="351" r:id="rId41"/>
    <p:sldId id="352" r:id="rId42"/>
    <p:sldId id="595" r:id="rId43"/>
    <p:sldId id="561" r:id="rId44"/>
    <p:sldId id="594" r:id="rId45"/>
    <p:sldId id="541" r:id="rId46"/>
    <p:sldId id="577" r:id="rId47"/>
    <p:sldId id="492" r:id="rId48"/>
    <p:sldId id="576" r:id="rId49"/>
  </p:sldIdLst>
  <p:sldSz cx="12192000" cy="6858000"/>
  <p:notesSz cx="9144000" cy="6858000"/>
  <p:embeddedFontLst>
    <p:embeddedFont>
      <p:font typeface="Consolas" panose="020B0609020204030204" pitchFamily="49" charset="0"/>
      <p:regular r:id="rId52"/>
      <p:bold r:id="rId53"/>
      <p:italic r:id="rId54"/>
      <p:boldItalic r:id="rId55"/>
    </p:embeddedFont>
    <p:embeddedFont>
      <p:font typeface="Trebuchet MS" panose="020B0703020202090204" pitchFamily="34" charset="0"/>
      <p:regular r:id="rId56"/>
      <p:bold r:id="rId57"/>
      <p:italic r:id="rId58"/>
      <p:boldItalic r:id="rId59"/>
    </p:embeddedFont>
    <p:embeddedFont>
      <p:font typeface="Tw Cen MT" panose="020B0602020104020603" pitchFamily="34" charset="77"/>
      <p:regular r:id="rId60"/>
      <p:bold r:id="rId61"/>
      <p:italic r:id="rId62"/>
      <p:boldItalic r:id="rId63"/>
    </p:embeddedFont>
    <p:embeddedFont>
      <p:font typeface="Tw Cen MT Condensed" panose="020B0606020104020203" pitchFamily="34" charset="77"/>
      <p:regular r:id="rId64"/>
      <p:bold r:id="rId65"/>
    </p:embeddedFont>
    <p:embeddedFont>
      <p:font typeface="Verdana" panose="020B0604030504040204" pitchFamily="34" charset="0"/>
      <p:regular r:id="rId66"/>
      <p:bold r:id="rId67"/>
      <p:italic r:id="rId68"/>
      <p:boldItalic r:id="rId69"/>
    </p:embeddedFont>
    <p:embeddedFont>
      <p:font typeface="Wingdings 3" pitchFamily="2" charset="2"/>
      <p:regular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6F2"/>
    <a:srgbClr val="A0C283"/>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15"/>
    <p:restoredTop sz="77510" autoAdjust="0"/>
  </p:normalViewPr>
  <p:slideViewPr>
    <p:cSldViewPr snapToGrid="0" snapToObjects="1">
      <p:cViewPr varScale="1">
        <p:scale>
          <a:sx n="171" d="100"/>
          <a:sy n="171" d="100"/>
        </p:scale>
        <p:origin x="2656" y="16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handoutMaster" Target="handoutMasters/handoutMaster1.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6/9/25</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6/9/25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624967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9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8353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3605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3887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 </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0683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green square. 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661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901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10866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729598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generalized data science pipeline</a:t>
            </a:r>
            <a:r>
              <a:rPr lang="en-US" baseline="0" dirty="0"/>
              <a:t> that was introduced to you earlier today. The functions we'll be learning about fit specifically in the "tidy" and "transform" portions of this workflow. </a:t>
            </a:r>
            <a:endParaRPr lang="en-US" dirty="0"/>
          </a:p>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a:t>
            </a:fld>
            <a:endParaRPr lang="en-US"/>
          </a:p>
        </p:txBody>
      </p:sp>
    </p:spTree>
    <p:extLst>
      <p:ext uri="{BB962C8B-B14F-4D97-AF65-F5344CB8AC3E}">
        <p14:creationId xmlns:p14="http://schemas.microsoft.com/office/powerpoint/2010/main" val="662996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858277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2910042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3716947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67654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332343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3690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familiar to the functions we saw earlier but with a small change. As before,</a:t>
            </a:r>
            <a:r>
              <a:rPr lang="en-US" baseline="0" dirty="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0089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For instance, right now the TAT columns are coded in </a:t>
            </a:r>
            <a:r>
              <a:rPr lang="en-US" dirty="0" err="1"/>
              <a:t>hourse</a:t>
            </a:r>
            <a:r>
              <a:rPr lang="en-US" dirty="0"/>
              <a:t>. if we want to calculate the TAT in minutes we could use code</a:t>
            </a:r>
            <a:r>
              <a:rPr lang="en-US" baseline="0" dirty="0"/>
              <a:t> such as this. </a:t>
            </a:r>
          </a:p>
          <a:p>
            <a:pPr marL="0" indent="0">
              <a:buNone/>
            </a:pPr>
            <a:endParaRPr lang="en-US" baseline="0" dirty="0"/>
          </a:p>
          <a:p>
            <a:pPr marL="0" indent="0">
              <a:buNone/>
            </a:pPr>
            <a:r>
              <a:rPr lang="en-US" baseline="0" dirty="0"/>
              <a:t>We take the </a:t>
            </a:r>
            <a:r>
              <a:rPr lang="en-US" baseline="0" dirty="0" err="1"/>
              <a:t>covid_testing</a:t>
            </a:r>
            <a:r>
              <a:rPr lang="en-US" baseline="0" dirty="0"/>
              <a:t> data set and pass it to the mutate function. In the mutate function we will </a:t>
            </a:r>
          </a:p>
          <a:p>
            <a:pPr marL="228600" indent="-228600">
              <a:buAutoNum type="arabicPeriod"/>
            </a:pPr>
            <a:r>
              <a:rPr lang="en-US" baseline="0" dirty="0"/>
              <a:t>Make a name for our new column</a:t>
            </a:r>
          </a:p>
          <a:p>
            <a:pPr marL="228600" indent="-228600">
              <a:buAutoNum type="arabicPeriod"/>
            </a:pPr>
            <a:r>
              <a:rPr lang="en-US" baseline="0" dirty="0"/>
              <a:t>Put an equals sign</a:t>
            </a:r>
          </a:p>
          <a:p>
            <a:pPr marL="228600" indent="-228600">
              <a:buAutoNum type="arabicPeriod"/>
            </a:pPr>
            <a:r>
              <a:rPr lang="en-US" baseline="0" dirty="0"/>
              <a:t>Define the calculation whose result will populated the new column, in this case we can </a:t>
            </a:r>
            <a:r>
              <a:rPr lang="en-US" baseline="0" dirty="0" err="1"/>
              <a:t>directl</a:t>
            </a:r>
            <a:r>
              <a:rPr lang="en-US" baseline="0" dirty="0"/>
              <a:t> reference the </a:t>
            </a:r>
            <a:r>
              <a:rPr lang="en-US" baseline="0" dirty="0" err="1"/>
              <a:t>col_rec_tat</a:t>
            </a:r>
            <a:r>
              <a:rPr lang="en-US" baseline="0" dirty="0"/>
              <a:t> column and multiply by 60.</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275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227977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To answer this question we need to be able to group data.</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234655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a:t>
            </a:r>
            <a:r>
              <a:rPr lang="en-US" baseline="0" dirty="0" err="1"/>
              <a:t>dplyr</a:t>
            </a:r>
            <a:r>
              <a:rPr lang="en-US" baseline="0" dirty="0"/>
              <a:t> package. The </a:t>
            </a:r>
            <a:r>
              <a:rPr lang="en-US" baseline="0" dirty="0" err="1"/>
              <a:t>dplyr</a:t>
            </a:r>
            <a:r>
              <a:rPr lang="en-US" baseline="0" dirty="0"/>
              <a:t> package is part of the </a:t>
            </a:r>
            <a:r>
              <a:rPr lang="en-US" baseline="0" dirty="0" err="1"/>
              <a:t>tidyverse</a:t>
            </a:r>
            <a:r>
              <a:rPr lang="en-US" baseline="0" dirty="0"/>
              <a:t> meta-package and a workhorse for data transformation.</a:t>
            </a:r>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145339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err="1"/>
              <a:t>Group_by</a:t>
            </a:r>
            <a:r>
              <a:rPr lang="en-US" baseline="0" dirty="0"/>
              <a:t> allows us to take a data frame and break the observations up into several groups.</a:t>
            </a:r>
          </a:p>
          <a:p>
            <a:endParaRPr lang="en-US" baseline="0" dirty="0"/>
          </a:p>
          <a:p>
            <a:r>
              <a:rPr lang="en-US" baseline="0" dirty="0"/>
              <a:t>Then we can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code construct for grouping.</a:t>
            </a:r>
          </a:p>
          <a:p>
            <a:endParaRPr lang="en-US" dirty="0"/>
          </a:p>
          <a:p>
            <a:r>
              <a:rPr lang="en-US" dirty="0"/>
              <a:t>We pass a data set using pipes to the </a:t>
            </a:r>
            <a:r>
              <a:rPr lang="en-US" dirty="0" err="1"/>
              <a:t>group_by</a:t>
            </a:r>
            <a:r>
              <a:rPr lang="en-US" dirty="0"/>
              <a:t>() function.</a:t>
            </a:r>
          </a:p>
          <a:p>
            <a:endParaRPr lang="en-US" dirty="0"/>
          </a:p>
          <a:p>
            <a:r>
              <a:rPr lang="en-US" dirty="0"/>
              <a:t>Then we specify the variable that we want to define groups.</a:t>
            </a:r>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example of grouping by </a:t>
            </a:r>
            <a:r>
              <a:rPr lang="en-US" dirty="0" err="1"/>
              <a:t>pan_day</a:t>
            </a:r>
            <a:r>
              <a:rPr lang="en-US" dirty="0"/>
              <a:t>.</a:t>
            </a:r>
          </a:p>
          <a:p>
            <a:endParaRPr lang="en-US" dirty="0"/>
          </a:p>
          <a:p>
            <a:r>
              <a:rPr lang="en-US" dirty="0"/>
              <a:t>We can see that the resulting object</a:t>
            </a:r>
            <a:r>
              <a:rPr lang="en-US" baseline="0" dirty="0"/>
              <a:t> has 15,524 rows that are broken up into 102 groups. </a:t>
            </a:r>
          </a:p>
          <a:p>
            <a:endParaRPr lang="en-US" baseline="0" dirty="0"/>
          </a:p>
          <a:p>
            <a:r>
              <a:rPr lang="en-US" baseline="0" dirty="0"/>
              <a:t>This means there are 102 distinct `</a:t>
            </a:r>
            <a:r>
              <a:rPr lang="en-US" baseline="0" dirty="0" err="1"/>
              <a:t>pan_day`’s</a:t>
            </a:r>
            <a:r>
              <a:rPr lang="en-US" baseline="0" dirty="0"/>
              <a:t>. </a:t>
            </a:r>
          </a:p>
          <a:p>
            <a:endParaRPr lang="en-US" baseline="0" dirty="0"/>
          </a:p>
          <a:p>
            <a:r>
              <a:rPr lang="en-US" baseline="0" dirty="0"/>
              <a:t>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group by more than one variable.</a:t>
            </a:r>
          </a:p>
          <a:p>
            <a:endParaRPr lang="en-US" dirty="0"/>
          </a:p>
          <a:p>
            <a:r>
              <a:rPr lang="en-US" dirty="0"/>
              <a:t>We can see that the resulting object</a:t>
            </a:r>
            <a:r>
              <a:rPr lang="en-US" baseline="0" dirty="0"/>
              <a:t> has 15,524 rows that are broken up into 2,526 groups. </a:t>
            </a:r>
          </a:p>
          <a:p>
            <a:endParaRPr lang="en-US" baseline="0" dirty="0"/>
          </a:p>
          <a:p>
            <a:r>
              <a:rPr lang="en-US" baseline="0" dirty="0"/>
              <a:t>This means there are 2,526 distinct combinations of `</a:t>
            </a:r>
            <a:r>
              <a:rPr lang="en-US" baseline="0" dirty="0" err="1"/>
              <a:t>pan_day</a:t>
            </a:r>
            <a:r>
              <a:rPr lang="en-US" baseline="0" dirty="0"/>
              <a:t>` and `</a:t>
            </a:r>
            <a:r>
              <a:rPr lang="en-US" baseline="0" dirty="0" err="1"/>
              <a:t>clinic_name</a:t>
            </a:r>
            <a:r>
              <a:rPr lang="en-US" baseline="0" dirty="0"/>
              <a:t>`. </a:t>
            </a:r>
          </a:p>
          <a:p>
            <a:endParaRPr lang="en-US" baseline="0" dirty="0"/>
          </a:p>
          <a:p>
            <a:r>
              <a:rPr lang="en-US" baseline="0" dirty="0"/>
              <a:t>Some of these groups will have a single observation. Many of these groups will have more than one observation. </a:t>
            </a:r>
          </a:p>
          <a:p>
            <a:endParaRPr lang="en-US" baseline="0" dirty="0"/>
          </a:p>
          <a:p>
            <a:r>
              <a:rPr lang="en-US" baseline="0" dirty="0"/>
              <a:t>Also, not all theoretical combinations of `</a:t>
            </a:r>
            <a:r>
              <a:rPr lang="en-US" baseline="0" dirty="0" err="1"/>
              <a:t>pan_day</a:t>
            </a:r>
            <a:r>
              <a:rPr lang="en-US" baseline="0" dirty="0"/>
              <a:t>` and `</a:t>
            </a:r>
            <a:r>
              <a:rPr lang="en-US" baseline="0" dirty="0" err="1"/>
              <a:t>clinic_name</a:t>
            </a:r>
            <a:r>
              <a:rPr lang="en-US" baseline="0" dirty="0"/>
              <a:t>` exist; only 2,526 such combinations exist.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Summarize allows us to take a variable (column) of data and apply a function</a:t>
            </a:r>
            <a:r>
              <a:rPr lang="en-US" baseline="0" dirty="0"/>
              <a:t> (or functions)</a:t>
            </a:r>
            <a:r>
              <a:rPr lang="en-US" dirty="0"/>
              <a:t> to all observations.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summarize we can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make summaries of our data we use the following code construct.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pass a data set using pipes to the summarize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Within the summarize function we provide a variable name and set it to a calculation or value that we define.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look at a simple example using summarize() to count the number of orders in a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2737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p>
          <a:p>
            <a:endParaRPr lang="en-US" i="0" baseline="0" dirty="0"/>
          </a:p>
          <a:p>
            <a:r>
              <a:rPr lang="en-US" i="0" baseline="0" dirty="0"/>
              <a:t>The combination of </a:t>
            </a:r>
            <a:r>
              <a:rPr lang="en-US" i="0" baseline="0" dirty="0" err="1"/>
              <a:t>group_by</a:t>
            </a:r>
            <a:r>
              <a:rPr lang="en-US" i="0" baseline="0" dirty="0"/>
              <a:t>() and summarize() is extremely powerful.</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a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6289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the data that underlies the figure we looked at in slide 6.</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defined “computational document” as documents that have executable code inside of them and we went over how computational documents are a key ingredient of reproducible workflows. </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defined “computational document” as documents that have executable code inside of them and we went over how computational documents are a key ingredient of reproducible workflows. </a:t>
            </a: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39328279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37796339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Cheat sheets would go here</a:t>
            </a:r>
          </a:p>
        </p:txBody>
      </p:sp>
      <p:sp>
        <p:nvSpPr>
          <p:cNvPr id="4" name="Slide Number Placeholder 3"/>
          <p:cNvSpPr>
            <a:spLocks noGrp="1"/>
          </p:cNvSpPr>
          <p:nvPr>
            <p:ph type="sldNum" sz="quarter" idx="10"/>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Reference the universe of packages that assist in data processing</a:t>
            </a:r>
          </a:p>
        </p:txBody>
      </p:sp>
      <p:sp>
        <p:nvSpPr>
          <p:cNvPr id="4" name="Slide Number Placeholder 3"/>
          <p:cNvSpPr>
            <a:spLocks noGrp="1"/>
          </p:cNvSpPr>
          <p:nvPr>
            <p:ph type="sldNum" sz="quarter" idx="5"/>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3763720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a:t>
            </a:r>
            <a:r>
              <a:rPr lang="en-US" baseline="0" dirty="0"/>
              <a:t> function we'll talk about provides tools for narrowing down a </a:t>
            </a:r>
            <a:r>
              <a:rPr lang="en-US" baseline="0" dirty="0" err="1"/>
              <a:t>dataframe</a:t>
            </a:r>
            <a:r>
              <a:rPr lang="en-US" baseline="0" dirty="0"/>
              <a:t> to just the columns you need for an analysis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This</a:t>
            </a:r>
            <a:r>
              <a:rPr lang="en-US" sz="1100" baseline="0" dirty="0">
                <a:solidFill>
                  <a:schemeClr val="dk1"/>
                </a:solidFill>
                <a:latin typeface="Calibri"/>
                <a:ea typeface="Calibri"/>
                <a:cs typeface="Calibri"/>
                <a:sym typeface="Calibri"/>
              </a:rPr>
              <a:t> is done with the select function</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012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You can see here that 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Like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21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292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862090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5769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 id="2147483679" r:id="rId18"/>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26.tiff"/><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7200" b="1" dirty="0"/>
              <a:t>Transform</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a:t>Rich Hanna</a:t>
            </a:r>
            <a:endParaRPr lang="en-US" sz="3200" dirty="0"/>
          </a:p>
          <a:p>
            <a:r>
              <a:rPr lang="en-US" sz="3200" dirty="0"/>
              <a:t>R/Medicine 2025</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Filter rows by logical criteria</a:t>
            </a:r>
          </a:p>
        </p:txBody>
      </p:sp>
    </p:spTree>
    <p:extLst>
      <p:ext uri="{BB962C8B-B14F-4D97-AF65-F5344CB8AC3E}">
        <p14:creationId xmlns:p14="http://schemas.microsoft.com/office/powerpoint/2010/main" val="282549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nvGraphicFramePr>
        <p:xfrm>
          <a:off x="1064973" y="2557823"/>
          <a:ext cx="4019961" cy="3296832"/>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7283202" y="2847899"/>
          <a:ext cx="4019961" cy="1358340"/>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5" name="Google Shape;293;p32"/>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16" name="Google Shape;296;p32"/>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1197365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rgbClr val="9BBB59"/>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632770" y="3807544"/>
            <a:ext cx="2453670" cy="1030077"/>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496029"/>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Google Shape;293;p32">
            <a:extLst>
              <a:ext uri="{FF2B5EF4-FFF2-40B4-BE49-F238E27FC236}">
                <a16:creationId xmlns:a16="http://schemas.microsoft.com/office/drawing/2014/main" id="{D7AE2681-54D3-5F45-A7C1-5BC87C4188FE}"/>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2" name="Google Shape;296;p32">
            <a:extLst>
              <a:ext uri="{FF2B5EF4-FFF2-40B4-BE49-F238E27FC236}">
                <a16:creationId xmlns:a16="http://schemas.microsoft.com/office/drawing/2014/main" id="{E0F93649-BC44-8540-9DBB-35ED078FE4B1}"/>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378789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dirty="0"/>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Google Shape;298;p32">
            <a:extLst>
              <a:ext uri="{FF2B5EF4-FFF2-40B4-BE49-F238E27FC236}">
                <a16:creationId xmlns:a16="http://schemas.microsoft.com/office/drawing/2014/main" id="{FD31B615-81D5-CA48-8BDC-7D937F5A1978}"/>
              </a:ext>
            </a:extLst>
          </p:cNvPr>
          <p:cNvSpPr txBox="1"/>
          <p:nvPr/>
        </p:nvSpPr>
        <p:spPr>
          <a:xfrm>
            <a:off x="7403725" y="3566977"/>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sp>
        <p:nvSpPr>
          <p:cNvPr id="24" name="Google Shape;293;p32">
            <a:extLst>
              <a:ext uri="{FF2B5EF4-FFF2-40B4-BE49-F238E27FC236}">
                <a16:creationId xmlns:a16="http://schemas.microsoft.com/office/drawing/2014/main" id="{4C170364-4CDD-7A46-9F7E-4C3A079A4F65}"/>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5" name="Google Shape;296;p32">
            <a:extLst>
              <a:ext uri="{FF2B5EF4-FFF2-40B4-BE49-F238E27FC236}">
                <a16:creationId xmlns:a16="http://schemas.microsoft.com/office/drawing/2014/main" id="{44395FD8-7DB7-994C-9F77-1D492FD56E7F}"/>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2269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54753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graphicFrame>
        <p:nvGraphicFramePr>
          <p:cNvPr id="20" name="Table 19"/>
          <p:cNvGraphicFramePr>
            <a:graphicFrameLocks noGrp="1"/>
          </p:cNvGraphicFramePr>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166083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094283" y="2201670"/>
            <a:ext cx="10415358"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350125" y="2313797"/>
            <a:ext cx="990367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"stark"</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Rounded Rectangular Callout 2"/>
          <p:cNvSpPr/>
          <p:nvPr/>
        </p:nvSpPr>
        <p:spPr>
          <a:xfrm rot="10800000" flipH="1">
            <a:off x="8218142" y="578604"/>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Google Shape;324;p34"/>
          <p:cNvSpPr txBox="1"/>
          <p:nvPr/>
        </p:nvSpPr>
        <p:spPr>
          <a:xfrm>
            <a:off x="8353632" y="66634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Tw Cen MT" panose="020B0602020104020603" pitchFamily="34" charset="77"/>
                <a:ea typeface="Calibri"/>
                <a:cs typeface="Calibri"/>
                <a:sym typeface="Calibri"/>
              </a:rPr>
              <a:t>Values coded as character strings must be surrounded by quotes</a:t>
            </a:r>
            <a:endParaRPr sz="2062" dirty="0">
              <a:solidFill>
                <a:schemeClr val="bg1"/>
              </a:solidFill>
              <a:latin typeface="Tw Cen MT" panose="020B0602020104020603" pitchFamily="34" charset="77"/>
              <a:ea typeface="Calibri"/>
              <a:cs typeface="Calibri"/>
              <a:sym typeface="Calibri"/>
            </a:endParaRPr>
          </a:p>
        </p:txBody>
      </p:sp>
      <p:cxnSp>
        <p:nvCxnSpPr>
          <p:cNvPr id="19" name="Straight Arrow Connector 18"/>
          <p:cNvCxnSpPr/>
          <p:nvPr/>
        </p:nvCxnSpPr>
        <p:spPr>
          <a:xfrm>
            <a:off x="5856870"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2954942103"/>
              </p:ext>
            </p:extLst>
          </p:nvPr>
        </p:nvGraphicFramePr>
        <p:xfrm>
          <a:off x="836058"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530347027"/>
              </p:ext>
            </p:extLst>
          </p:nvPr>
        </p:nvGraphicFramePr>
        <p:xfrm>
          <a:off x="6987793"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5380798"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5380797"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5380796"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5410532" y="6167152"/>
            <a:ext cx="941283" cy="369332"/>
          </a:xfrm>
          <a:prstGeom prst="rect">
            <a:avLst/>
          </a:prstGeom>
        </p:spPr>
        <p:txBody>
          <a:bodyPr wrap="square">
            <a:spAutoFit/>
          </a:bodyPr>
          <a:lstStyle/>
          <a:p>
            <a:r>
              <a:rPr lang="en-US" sz="1800" b="1" dirty="0">
                <a:solidFill>
                  <a:srgbClr val="A6A6A6"/>
                </a:solidFill>
              </a:rPr>
              <a:t>FALSE</a:t>
            </a:r>
          </a:p>
        </p:txBody>
      </p:sp>
    </p:spTree>
    <p:extLst>
      <p:ext uri="{BB962C8B-B14F-4D97-AF65-F5344CB8AC3E}">
        <p14:creationId xmlns:p14="http://schemas.microsoft.com/office/powerpoint/2010/main" val="1345223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293;p32">
            <a:extLst>
              <a:ext uri="{FF2B5EF4-FFF2-40B4-BE49-F238E27FC236}">
                <a16:creationId xmlns:a16="http://schemas.microsoft.com/office/drawing/2014/main" id="{0BFC7DE2-F9C5-0241-960E-92D9261693E3}"/>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1" name="Google Shape;296;p32">
            <a:extLst>
              <a:ext uri="{FF2B5EF4-FFF2-40B4-BE49-F238E27FC236}">
                <a16:creationId xmlns:a16="http://schemas.microsoft.com/office/drawing/2014/main" id="{8EFE896B-FF86-7149-A4EC-8B4459782E54}"/>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
        <p:nvSpPr>
          <p:cNvPr id="24" name="Google Shape;137;p17">
            <a:extLst>
              <a:ext uri="{FF2B5EF4-FFF2-40B4-BE49-F238E27FC236}">
                <a16:creationId xmlns:a16="http://schemas.microsoft.com/office/drawing/2014/main" id="{DE9195D9-4628-1E48-8ADC-30C473FB5DED}"/>
              </a:ext>
            </a:extLst>
          </p:cNvPr>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5" name="Google Shape;138;p17">
            <a:extLst>
              <a:ext uri="{FF2B5EF4-FFF2-40B4-BE49-F238E27FC236}">
                <a16:creationId xmlns:a16="http://schemas.microsoft.com/office/drawing/2014/main" id="{473F8901-62F3-D74C-8DC4-414590EE655A}"/>
              </a:ext>
            </a:extLst>
          </p:cNvPr>
          <p:cNvSpPr txBox="1"/>
          <p:nvPr/>
        </p:nvSpPr>
        <p:spPr>
          <a:xfrm>
            <a:off x="1632770" y="3807544"/>
            <a:ext cx="2453670" cy="1030077"/>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6" name="Google Shape;297;p32">
            <a:extLst>
              <a:ext uri="{FF2B5EF4-FFF2-40B4-BE49-F238E27FC236}">
                <a16:creationId xmlns:a16="http://schemas.microsoft.com/office/drawing/2014/main" id="{01E83779-7886-B042-8282-A119F0DA5B19}"/>
              </a:ext>
            </a:extLst>
          </p:cNvPr>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7" name="Google Shape;298;p32">
            <a:extLst>
              <a:ext uri="{FF2B5EF4-FFF2-40B4-BE49-F238E27FC236}">
                <a16:creationId xmlns:a16="http://schemas.microsoft.com/office/drawing/2014/main" id="{B12DF307-B450-5944-A93E-6C5381EC0FA6}"/>
              </a:ext>
            </a:extLst>
          </p:cNvPr>
          <p:cNvSpPr txBox="1"/>
          <p:nvPr/>
        </p:nvSpPr>
        <p:spPr>
          <a:xfrm>
            <a:off x="4690561" y="3496029"/>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745558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1079566897"/>
              </p:ext>
            </p:extLst>
          </p:nvPr>
        </p:nvGraphicFramePr>
        <p:xfrm>
          <a:off x="2456539" y="2214484"/>
          <a:ext cx="7268900" cy="3527500"/>
        </p:xfrm>
        <a:graphic>
          <a:graphicData uri="http://schemas.openxmlformats.org/drawingml/2006/table">
            <a:tbl>
              <a:tblPr firstRow="1" bandRow="1">
                <a:noFill/>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&lt;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Less than</a:t>
                      </a:r>
                      <a:endParaRPr sz="3200" u="none" strike="noStrike" cap="none" dirty="0">
                        <a:latin typeface="Tw Cen MT" panose="020B0602020104020603" pitchFamily="34" charset="77"/>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&gt;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Greater than</a:t>
                      </a:r>
                      <a:endParaRPr sz="3200" u="none" strike="noStrike" cap="none" dirty="0">
                        <a:latin typeface="Tw Cen MT" panose="020B0602020104020603" pitchFamily="34" charset="77"/>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Equal to</a:t>
                      </a:r>
                      <a:endParaRPr sz="3200" u="none" strike="noStrike" cap="none" dirty="0">
                        <a:latin typeface="Tw Cen MT" panose="020B0602020104020603" pitchFamily="34" charset="77"/>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&lt;=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Less than or equal to</a:t>
                      </a:r>
                      <a:endParaRPr sz="3200" u="none" strike="noStrike" cap="none" dirty="0">
                        <a:latin typeface="Tw Cen MT" panose="020B0602020104020603" pitchFamily="34" charset="77"/>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53405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&gt;=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Greater than or equal to</a:t>
                      </a:r>
                      <a:endParaRPr sz="3200" u="none" strike="noStrike" cap="none" dirty="0">
                        <a:latin typeface="Tw Cen MT" panose="020B0602020104020603" pitchFamily="34" charset="77"/>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Not equal to</a:t>
                      </a:r>
                      <a:endParaRPr sz="3200" u="none" strike="noStrike" cap="none" dirty="0">
                        <a:latin typeface="Tw Cen MT" panose="020B0602020104020603" pitchFamily="34" charset="77"/>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9169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a:xfrm>
            <a:off x="1012330" y="2238375"/>
            <a:ext cx="9720072" cy="3178175"/>
          </a:xfrm>
        </p:spPr>
        <p:txBody>
          <a:bodyPr>
            <a:normAutofit fontScale="92500" lnSpcReduction="10000"/>
          </a:bodyPr>
          <a:lstStyle/>
          <a:p>
            <a:r>
              <a:rPr lang="en-US" sz="3200" dirty="0"/>
              <a:t>Which of these would successfully filter the </a:t>
            </a:r>
            <a:r>
              <a:rPr lang="en-US" sz="3200" dirty="0" err="1">
                <a:latin typeface="Consolas" panose="020B0609020204030204" pitchFamily="49" charset="0"/>
              </a:rPr>
              <a:t>covid_testing</a:t>
            </a:r>
            <a:r>
              <a:rPr lang="en-US" sz="3200" dirty="0"/>
              <a:t> data frame to tests with positive results?</a:t>
            </a:r>
          </a:p>
          <a:p>
            <a:r>
              <a:rPr lang="en-US" sz="3200" dirty="0"/>
              <a:t>A)</a:t>
            </a:r>
            <a:r>
              <a:rPr lang="en-US" sz="2800" dirty="0">
                <a:latin typeface="Consolas" panose="020B0609020204030204" pitchFamily="49" charset="0"/>
              </a:rPr>
              <a:t> filter(</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solidFill>
                  <a:srgbClr val="42BA97">
                    <a:lumMod val="75000"/>
                  </a:srgbClr>
                </a:solidFill>
              </a:rPr>
              <a:t> B)</a:t>
            </a:r>
            <a:r>
              <a:rPr lang="en-US" sz="2800" dirty="0">
                <a:solidFill>
                  <a:srgbClr val="42BA97">
                    <a:lumMod val="75000"/>
                  </a:srgbClr>
                </a:solidFill>
                <a:latin typeface="Consolas" panose="020B0609020204030204" pitchFamily="49" charset="0"/>
              </a:rPr>
              <a:t> filter</a:t>
            </a:r>
            <a:r>
              <a:rPr lang="en-US" sz="2800" dirty="0">
                <a:latin typeface="Consolas" panose="020B0609020204030204" pitchFamily="49" charset="0"/>
              </a:rPr>
              <a:t>(</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solidFill>
                  <a:srgbClr val="42BA97">
                    <a:lumMod val="75000"/>
                  </a:srgbClr>
                </a:solidFill>
              </a:rPr>
              <a:t> C)</a:t>
            </a:r>
            <a:r>
              <a:rPr lang="en-US" sz="2800" dirty="0">
                <a:solidFill>
                  <a:srgbClr val="42BA97">
                    <a:lumMod val="75000"/>
                  </a:srgbClr>
                </a:solidFill>
                <a:latin typeface="Consolas" panose="020B0609020204030204" pitchFamily="49" charset="0"/>
              </a:rPr>
              <a:t> filter</a:t>
            </a:r>
            <a:r>
              <a:rPr lang="en-US" sz="2800" dirty="0">
                <a:latin typeface="Consolas" panose="020B0609020204030204" pitchFamily="49" charset="0"/>
              </a:rPr>
              <a:t>(</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t> D)</a:t>
            </a:r>
            <a:r>
              <a:rPr lang="en-US" sz="2800" dirty="0">
                <a:latin typeface="Consolas" panose="020B0609020204030204" pitchFamily="49" charset="0"/>
              </a:rPr>
              <a:t> filter(</a:t>
            </a:r>
            <a:r>
              <a:rPr lang="en-US" sz="2800" dirty="0" err="1">
                <a:latin typeface="Consolas" panose="020B0609020204030204" pitchFamily="49" charset="0"/>
              </a:rPr>
              <a:t>covid_testing</a:t>
            </a:r>
            <a:r>
              <a:rPr lang="en-US" sz="2800" dirty="0">
                <a:latin typeface="Consolas" panose="020B0609020204030204" pitchFamily="49" charset="0"/>
              </a:rPr>
              <a:t>, positive == "result")</a:t>
            </a:r>
          </a:p>
          <a:p>
            <a:pPr marL="0" indent="0">
              <a:buNone/>
            </a:pPr>
            <a:endParaRPr lang="en-US" sz="3600" dirty="0">
              <a:latin typeface="Consolas" panose="020B0609020204030204" pitchFamily="49" charset="0"/>
            </a:endParaRP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4115249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The pipe operator </a:t>
            </a:r>
            <a:r>
              <a:rPr lang="en-US" dirty="0">
                <a:latin typeface="Consolas" panose="020B0609020204030204" pitchFamily="49" charset="0"/>
              </a:rPr>
              <a:t>%&gt;%</a:t>
            </a:r>
          </a:p>
        </p:txBody>
      </p:sp>
    </p:spTree>
    <p:extLst>
      <p:ext uri="{BB962C8B-B14F-4D97-AF65-F5344CB8AC3E}">
        <p14:creationId xmlns:p14="http://schemas.microsoft.com/office/powerpoint/2010/main" val="167042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9F294CA-89BC-DD86-8E6D-4D62C87ADDA8}"/>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2</a:t>
            </a:fld>
            <a:endParaRPr lang="en-US"/>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609922" y="3351740"/>
            <a:ext cx="838672"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a:extLst>
              <a:ext uri="{FF2B5EF4-FFF2-40B4-BE49-F238E27FC236}">
                <a16:creationId xmlns:a16="http://schemas.microsoft.com/office/drawing/2014/main" id="{622B8748-36BE-EE4F-8CB3-F776E8432593}"/>
              </a:ext>
            </a:extLst>
          </p:cNvPr>
          <p:cNvSpPr/>
          <p:nvPr/>
        </p:nvSpPr>
        <p:spPr>
          <a:xfrm>
            <a:off x="4404077" y="3351740"/>
            <a:ext cx="1691924"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97005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dirty="0">
                <a:latin typeface="Consolas" panose="020B0609020204030204" pitchFamily="49" charset="0"/>
              </a:rPr>
              <a:t>%&gt;%</a:t>
            </a:r>
            <a:endParaRPr lang="en-US" sz="4800" b="1" dirty="0">
              <a:solidFill>
                <a:srgbClr val="000000"/>
              </a:solidFill>
            </a:endParaRP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238960" y="3176022"/>
            <a:ext cx="628729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pan_day</a:t>
            </a:r>
            <a:r>
              <a:rPr lang="en-US" sz="3200" dirty="0">
                <a:solidFill>
                  <a:schemeClr val="accent3">
                    <a:lumMod val="75000"/>
                  </a:schemeClr>
                </a:solidFill>
                <a:latin typeface="Consolas" panose="020B0609020204030204" pitchFamily="49" charset="0"/>
                <a:ea typeface="Courier New"/>
                <a:cs typeface="Courier New"/>
                <a:sym typeface="Courier New"/>
              </a:rPr>
              <a:t> &lt;= 10</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247649" y="3163612"/>
            <a:ext cx="3679639" cy="584775"/>
          </a:xfrm>
          <a:prstGeom prst="rect">
            <a:avLst/>
          </a:prstGeom>
        </p:spPr>
        <p:txBody>
          <a:bodyPr wrap="square">
            <a:spAutoFit/>
          </a:bodyPr>
          <a:lstStyle/>
          <a:p>
            <a:r>
              <a:rPr lang="en-US" sz="3200" dirty="0" err="1">
                <a:solidFill>
                  <a:srgbClr val="0365C0"/>
                </a:solidFill>
                <a:latin typeface="Consolas" panose="020B0609020204030204" pitchFamily="49" charset="0"/>
                <a:ea typeface="Courier New"/>
                <a:cs typeface="Courier New"/>
                <a:sym typeface="Courier New"/>
              </a:rPr>
              <a:t>covid_testing</a:t>
            </a:r>
            <a:endParaRPr lang="en-US" sz="32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095486" cy="584775"/>
          </a:xfrm>
          <a:prstGeom prst="rect">
            <a:avLst/>
          </a:prstGeom>
        </p:spPr>
        <p:txBody>
          <a:bodyPr wrap="none">
            <a:spAutoFit/>
          </a:bodyPr>
          <a:lstStyle/>
          <a:p>
            <a:r>
              <a:rPr lang="en-US" sz="3200" dirty="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solidFill>
                  <a:schemeClr val="tx1"/>
                </a:solidFill>
                <a:latin typeface="Consolas" panose="020B0609020204030204" pitchFamily="49" charset="0"/>
                <a:ea typeface="Courier New"/>
                <a:cs typeface="Courier New"/>
                <a:sym typeface="Courier New"/>
              </a:rPr>
              <a:t>, </a:t>
            </a:r>
            <a:r>
              <a:rPr lang="en-US" sz="3200" dirty="0" err="1">
                <a:solidFill>
                  <a:schemeClr val="tx1"/>
                </a:solidFill>
                <a:latin typeface="Consolas" panose="020B0609020204030204" pitchFamily="49" charset="0"/>
                <a:ea typeface="Courier New"/>
                <a:cs typeface="Courier New"/>
                <a:sym typeface="Courier New"/>
              </a:rPr>
              <a:t>pan_day</a:t>
            </a:r>
            <a:r>
              <a:rPr lang="en-US" sz="3200" dirty="0">
                <a:solidFill>
                  <a:schemeClr val="tx1"/>
                </a:solidFill>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10016358" cy="584775"/>
          </a:xfrm>
          <a:prstGeom prst="rect">
            <a:avLst/>
          </a:prstGeom>
        </p:spPr>
        <p:txBody>
          <a:bodyPr wrap="square">
            <a:spAutoFit/>
          </a:bodyPr>
          <a:lstStyle/>
          <a:p>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latin typeface="Consolas" panose="020B0609020204030204" pitchFamily="49" charset="0"/>
                <a:ea typeface="Courier New"/>
                <a:cs typeface="Courier New"/>
                <a:sym typeface="Courier New"/>
              </a:rPr>
              <a:t> </a:t>
            </a:r>
            <a:r>
              <a:rPr lang="en-US" sz="3200" b="1" dirty="0">
                <a:latin typeface="Consolas" panose="020B0609020204030204" pitchFamily="49" charset="0"/>
                <a:ea typeface="Courier New"/>
                <a:cs typeface="Courier New"/>
              </a:rPr>
              <a:t>%&gt;% </a:t>
            </a:r>
            <a:r>
              <a:rPr lang="en-US" sz="3200" dirty="0">
                <a:latin typeface="Consolas" panose="020B0609020204030204" pitchFamily="49" charset="0"/>
                <a:ea typeface="Courier New"/>
                <a:cs typeface="Courier New"/>
                <a:sym typeface="Courier New"/>
              </a:rPr>
              <a:t>filter(</a:t>
            </a:r>
            <a:r>
              <a:rPr lang="en-US" sz="3200" dirty="0" err="1">
                <a:latin typeface="Consolas" panose="020B0609020204030204" pitchFamily="49" charset="0"/>
                <a:ea typeface="Courier New"/>
                <a:cs typeface="Courier New"/>
                <a:sym typeface="Courier New"/>
              </a:rPr>
              <a:t>pan_day</a:t>
            </a:r>
            <a:r>
              <a:rPr lang="en-US" sz="3200" dirty="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1" name="Rectangle 10"/>
          <p:cNvSpPr/>
          <p:nvPr/>
        </p:nvSpPr>
        <p:spPr>
          <a:xfrm>
            <a:off x="3376223" y="3163612"/>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1031818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83969" y="2054587"/>
            <a:ext cx="11780141" cy="2663187"/>
            <a:chOff x="549019" y="1483220"/>
            <a:chExt cx="11780141" cy="3092797"/>
          </a:xfrm>
        </p:grpSpPr>
        <p:sp>
          <p:nvSpPr>
            <p:cNvPr id="8" name="Rectangle 7"/>
            <p:cNvSpPr/>
            <p:nvPr/>
          </p:nvSpPr>
          <p:spPr>
            <a:xfrm>
              <a:off x="549019" y="1483220"/>
              <a:ext cx="11018141" cy="309279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2859403"/>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Tree>
    <p:extLst>
      <p:ext uri="{BB962C8B-B14F-4D97-AF65-F5344CB8AC3E}">
        <p14:creationId xmlns:p14="http://schemas.microsoft.com/office/powerpoint/2010/main" val="1142480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9799" y="2293205"/>
            <a:ext cx="11018141" cy="210446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4870" y="2344866"/>
            <a:ext cx="10782260" cy="2554545"/>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&lt;= 10) %&gt;%</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a:extLst>
              <a:ext uri="{FF2B5EF4-FFF2-40B4-BE49-F238E27FC236}">
                <a16:creationId xmlns:a16="http://schemas.microsoft.com/office/drawing/2014/main" id="{0073D0BB-CB46-2697-9103-F31FE83BEA7E}"/>
              </a:ext>
            </a:extLst>
          </p:cNvPr>
          <p:cNvSpPr txBox="1"/>
          <p:nvPr/>
        </p:nvSpPr>
        <p:spPr>
          <a:xfrm>
            <a:off x="1231043" y="5552552"/>
            <a:ext cx="9729914" cy="1077218"/>
          </a:xfrm>
          <a:prstGeom prst="rect">
            <a:avLst/>
          </a:prstGeom>
          <a:noFill/>
        </p:spPr>
        <p:txBody>
          <a:bodyPr wrap="square">
            <a:spAutoFit/>
          </a:bodyPr>
          <a:lstStyle/>
          <a:p>
            <a:pPr algn="ctr"/>
            <a:r>
              <a:rPr lang="en-US" sz="3200" dirty="0">
                <a:latin typeface="Calibri" panose="020F0502020204030204" pitchFamily="34" charset="0"/>
              </a:rPr>
              <a:t>Note: You may see the new pipe </a:t>
            </a:r>
            <a:r>
              <a:rPr lang="en-US" sz="3200" b="1" dirty="0">
                <a:latin typeface="Calibri" panose="020F0502020204030204" pitchFamily="34" charset="0"/>
              </a:rPr>
              <a:t>|&gt; </a:t>
            </a:r>
            <a:r>
              <a:rPr lang="en-US" sz="3200" dirty="0">
                <a:latin typeface="Calibri" panose="020F0502020204030204" pitchFamily="34" charset="0"/>
              </a:rPr>
              <a:t>in newer versions of R</a:t>
            </a:r>
            <a:endParaRPr lang="en-US" sz="3200" b="1" dirty="0">
              <a:latin typeface="Calibri" panose="020F0502020204030204" pitchFamily="34" charset="0"/>
            </a:endParaRPr>
          </a:p>
          <a:p>
            <a:pPr algn="ctr"/>
            <a:r>
              <a:rPr lang="en-US" sz="3200" dirty="0">
                <a:latin typeface="Calibri" panose="020F0502020204030204" pitchFamily="34" charset="0"/>
              </a:rPr>
              <a:t>Equivalent to %&gt;%</a:t>
            </a:r>
          </a:p>
        </p:txBody>
      </p:sp>
    </p:spTree>
    <p:extLst>
      <p:ext uri="{BB962C8B-B14F-4D97-AF65-F5344CB8AC3E}">
        <p14:creationId xmlns:p14="http://schemas.microsoft.com/office/powerpoint/2010/main" val="574686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Pop Quiz</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lgn="ctr">
              <a:buNone/>
            </a:pPr>
            <a:r>
              <a:rPr lang="en-US" sz="4400" dirty="0"/>
              <a:t>Which of the following is equivalent to:</a:t>
            </a:r>
          </a:p>
          <a:p>
            <a:pPr marL="0" indent="0" algn="ctr">
              <a:buNone/>
            </a:pPr>
            <a:br>
              <a:rPr lang="en-US" sz="1400" dirty="0"/>
            </a:br>
            <a:r>
              <a:rPr lang="en-US" sz="4400" dirty="0">
                <a:solidFill>
                  <a:srgbClr val="0070C0"/>
                </a:solidFill>
                <a:latin typeface="Consolas" panose="020B0609020204030204" pitchFamily="49" charset="0"/>
                <a:ea typeface="Monaco" charset="0"/>
                <a:cs typeface="Consolas" panose="020B0609020204030204" pitchFamily="49" charset="0"/>
              </a:rPr>
              <a:t>data %&gt;% select(</a:t>
            </a:r>
            <a:r>
              <a:rPr lang="en-US" sz="4400" dirty="0" err="1">
                <a:solidFill>
                  <a:srgbClr val="0070C0"/>
                </a:solidFill>
                <a:latin typeface="Consolas" panose="020B0609020204030204" pitchFamily="49" charset="0"/>
                <a:ea typeface="Monaco" charset="0"/>
                <a:cs typeface="Consolas" panose="020B0609020204030204" pitchFamily="49" charset="0"/>
              </a:rPr>
              <a:t>column_name</a:t>
            </a:r>
            <a:r>
              <a:rPr lang="en-US" sz="4400" dirty="0">
                <a:solidFill>
                  <a:srgbClr val="0070C0"/>
                </a:solidFill>
                <a:latin typeface="Consolas" panose="020B0609020204030204" pitchFamily="49" charset="0"/>
                <a:ea typeface="Monaco" charset="0"/>
                <a:cs typeface="Consolas" panose="020B0609020204030204" pitchFamily="49" charset="0"/>
              </a:rPr>
              <a:t>)</a:t>
            </a:r>
            <a:endParaRPr lang="en-US" sz="5400" dirty="0">
              <a:latin typeface="Consolas" panose="020B0609020204030204" pitchFamily="49" charset="0"/>
            </a:endParaRPr>
          </a:p>
          <a:p>
            <a:pPr marL="0" indent="0">
              <a:buNone/>
            </a:pPr>
            <a:r>
              <a:rPr lang="en-US" sz="4400" dirty="0"/>
              <a:t>A. </a:t>
            </a:r>
            <a:r>
              <a:rPr lang="en-US" sz="3600" dirty="0">
                <a:solidFill>
                  <a:srgbClr val="0070C0"/>
                </a:solidFill>
                <a:latin typeface="Consolas" panose="020B0609020204030204" pitchFamily="49" charset="0"/>
                <a:ea typeface="Monaco" charset="0"/>
                <a:cs typeface="Consolas" panose="020B0609020204030204" pitchFamily="49" charset="0"/>
              </a:rPr>
              <a:t>data(select(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ea typeface="Monaco" charset="0"/>
                <a:cs typeface="Consolas" panose="020B0609020204030204" pitchFamily="49" charset="0"/>
              </a:rPr>
              <a:t>))</a:t>
            </a:r>
            <a:endParaRPr lang="en-US" sz="4400" dirty="0">
              <a:latin typeface="Consolas" panose="020B0609020204030204" pitchFamily="49" charset="0"/>
            </a:endParaRPr>
          </a:p>
          <a:p>
            <a:pPr marL="0" indent="0">
              <a:buNone/>
            </a:pPr>
            <a:r>
              <a:rPr lang="en-US" sz="4400" dirty="0"/>
              <a:t>B.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a:t>
            </a:r>
          </a:p>
          <a:p>
            <a:pPr marL="0" indent="0">
              <a:buNone/>
            </a:pPr>
            <a:r>
              <a:rPr lang="en-US" sz="4400" dirty="0"/>
              <a:t>C.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 </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a:t>
            </a:r>
          </a:p>
          <a:p>
            <a:pPr marL="0" indent="0">
              <a:buNone/>
            </a:pPr>
            <a:r>
              <a:rPr lang="en-US" sz="4400" dirty="0"/>
              <a:t>D.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 </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a:t>
            </a:r>
          </a:p>
        </p:txBody>
      </p:sp>
    </p:spTree>
    <p:extLst>
      <p:ext uri="{BB962C8B-B14F-4D97-AF65-F5344CB8AC3E}">
        <p14:creationId xmlns:p14="http://schemas.microsoft.com/office/powerpoint/2010/main" val="3568715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Create new columns</a:t>
            </a:r>
          </a:p>
        </p:txBody>
      </p:sp>
    </p:spTree>
    <p:extLst>
      <p:ext uri="{BB962C8B-B14F-4D97-AF65-F5344CB8AC3E}">
        <p14:creationId xmlns:p14="http://schemas.microsoft.com/office/powerpoint/2010/main" val="2894620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pic>
        <p:nvPicPr>
          <p:cNvPr id="13" name="Picture 12"/>
          <p:cNvPicPr>
            <a:picLocks noChangeAspect="1"/>
          </p:cNvPicPr>
          <p:nvPr/>
        </p:nvPicPr>
        <p:blipFill>
          <a:blip r:embed="rId3"/>
          <a:stretch>
            <a:fillRect/>
          </a:stretch>
        </p:blipFill>
        <p:spPr>
          <a:xfrm>
            <a:off x="2868595" y="2672531"/>
            <a:ext cx="6454811" cy="1760404"/>
          </a:xfrm>
          <a:prstGeom prst="rect">
            <a:avLst/>
          </a:prstGeom>
        </p:spPr>
      </p:pic>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09784" y="5036357"/>
              <a:ext cx="2928395"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gn="ctr">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91526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603948" y="2255454"/>
            <a:ext cx="8580582"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60075" y="2313797"/>
            <a:ext cx="8424455"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97480" y="4370119"/>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dirty="0">
                <a:solidFill>
                  <a:srgbClr val="FFFFFF"/>
                </a:solidFill>
                <a:latin typeface="Trebuchet MS"/>
                <a:ea typeface="Trebuchet MS"/>
                <a:cs typeface="Trebuchet MS"/>
                <a:sym typeface="Trebuchet MS"/>
              </a:rPr>
              <a:t>what to put in the new column</a:t>
            </a:r>
            <a:endParaRPr sz="2800" dirty="0">
              <a:latin typeface="Trebuchet MS"/>
              <a:ea typeface="Trebuchet MS"/>
              <a:cs typeface="Trebuchet MS"/>
              <a:sym typeface="Trebuchet MS"/>
            </a:endParaRPr>
          </a:p>
        </p:txBody>
      </p:sp>
      <p:sp>
        <p:nvSpPr>
          <p:cNvPr id="23" name="Google Shape;173;p20"/>
          <p:cNvSpPr txBox="1"/>
          <p:nvPr/>
        </p:nvSpPr>
        <p:spPr>
          <a:xfrm>
            <a:off x="5698596" y="4372701"/>
            <a:ext cx="1906034" cy="1303548"/>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single </a:t>
            </a:r>
          </a:p>
          <a:p>
            <a:pPr algn="ctr">
              <a:lnSpc>
                <a:spcPct val="116753"/>
              </a:lnSpc>
            </a:pPr>
            <a:r>
              <a:rPr lang="en-US" sz="2800" b="1" dirty="0">
                <a:solidFill>
                  <a:srgbClr val="FFFFFF"/>
                </a:solidFill>
                <a:latin typeface="Trebuchet MS"/>
                <a:ea typeface="Trebuchet MS"/>
                <a:cs typeface="Trebuchet MS"/>
                <a:sym typeface="Trebuchet MS"/>
              </a:rPr>
              <a:t>equals</a:t>
            </a:r>
            <a:endParaRPr sz="2800" b="1" dirty="0">
              <a:latin typeface="Trebuchet MS"/>
              <a:ea typeface="Trebuchet MS"/>
              <a:cs typeface="Trebuchet MS"/>
              <a:sym typeface="Trebuchet MS"/>
            </a:endParaRPr>
          </a:p>
        </p:txBody>
      </p:sp>
      <p:sp>
        <p:nvSpPr>
          <p:cNvPr id="18" name="Google Shape;293;p32">
            <a:extLst>
              <a:ext uri="{FF2B5EF4-FFF2-40B4-BE49-F238E27FC236}">
                <a16:creationId xmlns:a16="http://schemas.microsoft.com/office/drawing/2014/main" id="{D1E974D4-549D-C64B-9EEA-B64D62BCB7EE}"/>
              </a:ext>
            </a:extLst>
          </p:cNvPr>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sp>
        <p:nvSpPr>
          <p:cNvPr id="24" name="Google Shape;296;p32">
            <a:extLst>
              <a:ext uri="{FF2B5EF4-FFF2-40B4-BE49-F238E27FC236}">
                <a16:creationId xmlns:a16="http://schemas.microsoft.com/office/drawing/2014/main" id="{B58D439C-3EEE-0744-9B32-FD9C3DC5FFC4}"/>
              </a:ext>
            </a:extLst>
          </p:cNvPr>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3081833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c_r_tat_mins</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 60</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graphicFrame>
        <p:nvGraphicFramePr>
          <p:cNvPr id="4" name="Table 3"/>
          <p:cNvGraphicFramePr>
            <a:graphicFrameLocks noGrp="1"/>
          </p:cNvGraphicFramePr>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1770</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216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84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138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
        <p:nvSpPr>
          <p:cNvPr id="16" name="Google Shape;293;p32">
            <a:extLst>
              <a:ext uri="{FF2B5EF4-FFF2-40B4-BE49-F238E27FC236}">
                <a16:creationId xmlns:a16="http://schemas.microsoft.com/office/drawing/2014/main" id="{139390EC-319A-B24C-B389-19925CFD9F68}"/>
              </a:ext>
            </a:extLst>
          </p:cNvPr>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sp>
        <p:nvSpPr>
          <p:cNvPr id="17" name="Google Shape;296;p32">
            <a:extLst>
              <a:ext uri="{FF2B5EF4-FFF2-40B4-BE49-F238E27FC236}">
                <a16:creationId xmlns:a16="http://schemas.microsoft.com/office/drawing/2014/main" id="{C649CDBA-BC90-894F-B5EE-256613561991}"/>
              </a:ext>
            </a:extLst>
          </p:cNvPr>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408624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lnSpcReduction="10000"/>
          </a:bodyPr>
          <a:lstStyle/>
          <a:p>
            <a:pPr marL="0" indent="0">
              <a:buNone/>
            </a:pPr>
            <a:r>
              <a:rPr lang="en-US" sz="4400" dirty="0"/>
              <a:t>Open </a:t>
            </a:r>
            <a:r>
              <a:rPr lang="en-US" sz="3600" dirty="0">
                <a:solidFill>
                  <a:srgbClr val="0070C0"/>
                </a:solidFill>
                <a:latin typeface="Consolas" panose="020B0609020204030204" pitchFamily="49" charset="0"/>
                <a:ea typeface="Monaco" charset="0"/>
                <a:cs typeface="Consolas" panose="020B0609020204030204" pitchFamily="49" charset="0"/>
              </a:rPr>
              <a:t>03 – </a:t>
            </a:r>
            <a:r>
              <a:rPr lang="en-US" sz="3600" dirty="0" err="1">
                <a:solidFill>
                  <a:srgbClr val="0070C0"/>
                </a:solidFill>
                <a:latin typeface="Consolas" panose="020B0609020204030204" pitchFamily="49" charset="0"/>
                <a:ea typeface="Monaco" charset="0"/>
                <a:cs typeface="Consolas" panose="020B0609020204030204" pitchFamily="49" charset="0"/>
              </a:rPr>
              <a:t>Transform.qmd</a:t>
            </a:r>
            <a:r>
              <a:rPr lang="en-US" sz="4400" dirty="0"/>
              <a:t> and work through the first set of exercises.</a:t>
            </a:r>
          </a:p>
          <a:p>
            <a:pPr marL="0" indent="0">
              <a:buNone/>
            </a:pPr>
            <a:endParaRPr lang="en-US" sz="4400" dirty="0"/>
          </a:p>
          <a:p>
            <a:pPr marL="0" indent="0">
              <a:buNone/>
            </a:pPr>
            <a:r>
              <a:rPr lang="en-US" sz="4400" dirty="0"/>
              <a:t>Type “done!” in the chat when you are finished.</a:t>
            </a:r>
          </a:p>
        </p:txBody>
      </p:sp>
    </p:spTree>
    <p:extLst>
      <p:ext uri="{BB962C8B-B14F-4D97-AF65-F5344CB8AC3E}">
        <p14:creationId xmlns:p14="http://schemas.microsoft.com/office/powerpoint/2010/main" val="1834541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Grouping your data</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FE168D-4300-744E-B339-DCE47CD41684}"/>
              </a:ext>
            </a:extLst>
          </p:cNvPr>
          <p:cNvPicPr>
            <a:picLocks noChangeAspect="1"/>
          </p:cNvPicPr>
          <p:nvPr/>
        </p:nvPicPr>
        <p:blipFill>
          <a:blip r:embed="rId3"/>
          <a:stretch>
            <a:fillRect/>
          </a:stretch>
        </p:blipFill>
        <p:spPr>
          <a:xfrm>
            <a:off x="4437269" y="1513346"/>
            <a:ext cx="3317461" cy="3831307"/>
          </a:xfrm>
          <a:prstGeom prst="rect">
            <a:avLst/>
          </a:prstGeom>
        </p:spPr>
      </p:pic>
    </p:spTree>
    <p:extLst>
      <p:ext uri="{BB962C8B-B14F-4D97-AF65-F5344CB8AC3E}">
        <p14:creationId xmlns:p14="http://schemas.microsoft.com/office/powerpoint/2010/main" val="2188370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41040" y="2796189"/>
            <a:ext cx="5516880" cy="126562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334875" y="285453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4630466" y="392470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4785563" y="481431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91840" y="2427522"/>
            <a:ext cx="5638800"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588875" y="2485865"/>
            <a:ext cx="518936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4"/>
          <a:stretch>
            <a:fillRect/>
          </a:stretch>
        </p:blipFill>
        <p:spPr>
          <a:xfrm>
            <a:off x="3195115" y="3927295"/>
            <a:ext cx="5921437" cy="2713992"/>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3209863" y="4243796"/>
            <a:ext cx="3356973"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644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4"/>
          <a:stretch>
            <a:fillRect/>
          </a:stretch>
        </p:blipFill>
        <p:spPr>
          <a:xfrm>
            <a:off x="1641987" y="3980967"/>
            <a:ext cx="4999686" cy="2499843"/>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39423"/>
            <a:ext cx="4999690" cy="30971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152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2" name="TextBox 1">
            <a:extLst>
              <a:ext uri="{FF2B5EF4-FFF2-40B4-BE49-F238E27FC236}">
                <a16:creationId xmlns:a16="http://schemas.microsoft.com/office/drawing/2014/main" id="{4E5DA503-43D8-234F-A574-470E275BF911}"/>
              </a:ext>
            </a:extLst>
          </p:cNvPr>
          <p:cNvSpPr txBox="1"/>
          <p:nvPr/>
        </p:nvSpPr>
        <p:spPr>
          <a:xfrm>
            <a:off x="751840" y="5974080"/>
            <a:ext cx="10240010" cy="584775"/>
          </a:xfrm>
          <a:prstGeom prst="rect">
            <a:avLst/>
          </a:prstGeom>
          <a:noFill/>
        </p:spPr>
        <p:txBody>
          <a:bodyPr wrap="square" rtlCol="0">
            <a:spAutoFit/>
          </a:bodyPr>
          <a:lstStyle/>
          <a:p>
            <a:pPr algn="ctr"/>
            <a:r>
              <a:rPr lang="en-US" sz="3200" dirty="0"/>
              <a:t>Performs calculation across all rows of data frame</a:t>
            </a:r>
          </a:p>
        </p:txBody>
      </p:sp>
    </p:spTree>
    <p:extLst>
      <p:ext uri="{BB962C8B-B14F-4D97-AF65-F5344CB8AC3E}">
        <p14:creationId xmlns:p14="http://schemas.microsoft.com/office/powerpoint/2010/main" val="2968164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865339" y="138274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962102" y="159305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a:t>
            </a:r>
            <a:r>
              <a:rPr lang="en-US" sz="2062">
                <a:solidFill>
                  <a:schemeClr val="bg1"/>
                </a:solidFill>
                <a:latin typeface="Calibri"/>
                <a:ea typeface="Calibri"/>
                <a:cs typeface="Calibri"/>
                <a:sym typeface="Calibri"/>
              </a:rPr>
              <a:t>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692771"/>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select(</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Additional summaries = new columns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3</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2185214"/>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select(</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7336211" y="925131"/>
            <a:ext cx="2894275" cy="3019345"/>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336211" y="1289074"/>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4" y="1745910"/>
            <a:ext cx="10762593"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Summarize supports calculations on summary stats</a:t>
            </a:r>
          </a:p>
        </p:txBody>
      </p:sp>
      <p:sp>
        <p:nvSpPr>
          <p:cNvPr id="15" name="Google Shape;46;p7"/>
          <p:cNvSpPr>
            <a:spLocks noChangeAspect="1"/>
          </p:cNvSpPr>
          <p:nvPr/>
        </p:nvSpPr>
        <p:spPr>
          <a:xfrm>
            <a:off x="11154103" y="5882749"/>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4784325" y="4792382"/>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310768364"/>
              </p:ext>
            </p:extLst>
          </p:nvPr>
        </p:nvGraphicFramePr>
        <p:xfrm>
          <a:off x="5483979"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15524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nvGraphicFramePr>
        <p:xfrm>
          <a:off x="7535371"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102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193899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1938992"/>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p>
          <a:p>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orders_per_day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day_count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nvGraphicFramePr>
        <p:xfrm>
          <a:off x="846308" y="4353906"/>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graphicFrame>
        <p:nvGraphicFramePr>
          <p:cNvPr id="13" name="Table 12">
            <a:extLst>
              <a:ext uri="{FF2B5EF4-FFF2-40B4-BE49-F238E27FC236}">
                <a16:creationId xmlns:a16="http://schemas.microsoft.com/office/drawing/2014/main" id="{33411B5F-F0C5-DF45-89A2-E2247BA79176}"/>
              </a:ext>
            </a:extLst>
          </p:cNvPr>
          <p:cNvGraphicFramePr>
            <a:graphicFrameLocks noGrp="1"/>
          </p:cNvGraphicFramePr>
          <p:nvPr/>
        </p:nvGraphicFramePr>
        <p:xfrm>
          <a:off x="9597201" y="4539184"/>
          <a:ext cx="2237446" cy="863647"/>
        </p:xfrm>
        <a:graphic>
          <a:graphicData uri="http://schemas.openxmlformats.org/drawingml/2006/table">
            <a:tbl>
              <a:tblPr firstRow="1" bandRow="1"/>
              <a:tblGrid>
                <a:gridCol w="2237446">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orders_per_day</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76123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5281663" y="758471"/>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5985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60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5" name="Google Shape;125;p16"/>
          <p:cNvSpPr txBox="1"/>
          <p:nvPr/>
        </p:nvSpPr>
        <p:spPr>
          <a:xfrm>
            <a:off x="5341615" y="2554472"/>
            <a:ext cx="5710698"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4000" dirty="0">
                <a:latin typeface="Tw Cen MT" panose="020B0602020104020603" pitchFamily="34" charset="77"/>
                <a:ea typeface="Calibri"/>
                <a:cs typeface="Calibri"/>
                <a:sym typeface="Calibri"/>
              </a:rPr>
              <a:t>a grammar</a:t>
            </a:r>
            <a:r>
              <a:rPr lang="en-US" sz="4000" i="1" dirty="0">
                <a:latin typeface="Tw Cen MT" panose="020B0602020104020603" pitchFamily="34" charset="77"/>
                <a:ea typeface="Calibri"/>
                <a:cs typeface="Calibri"/>
                <a:sym typeface="Calibri"/>
              </a:rPr>
              <a:t> </a:t>
            </a:r>
            <a:r>
              <a:rPr lang="en-US" sz="4000" dirty="0">
                <a:latin typeface="Tw Cen MT" panose="020B0602020104020603" pitchFamily="34" charset="77"/>
                <a:ea typeface="Calibri"/>
                <a:cs typeface="Calibri"/>
                <a:sym typeface="Calibri"/>
              </a:rPr>
              <a:t>for transforming data frames</a:t>
            </a:r>
            <a:endParaRPr sz="4000" dirty="0">
              <a:latin typeface="Tw Cen MT" panose="020B0602020104020603" pitchFamily="34" charset="77"/>
              <a:ea typeface="Calibri"/>
              <a:cs typeface="Calibri"/>
              <a:sym typeface="Calibri"/>
            </a:endParaRPr>
          </a:p>
        </p:txBody>
      </p:sp>
      <p:pic>
        <p:nvPicPr>
          <p:cNvPr id="8" name="Picture 7">
            <a:extLst>
              <a:ext uri="{FF2B5EF4-FFF2-40B4-BE49-F238E27FC236}">
                <a16:creationId xmlns:a16="http://schemas.microsoft.com/office/drawing/2014/main" id="{7A04BA13-4845-7047-8951-E9AAC731A23D}"/>
              </a:ext>
            </a:extLst>
          </p:cNvPr>
          <p:cNvPicPr>
            <a:picLocks noChangeAspect="1"/>
          </p:cNvPicPr>
          <p:nvPr/>
        </p:nvPicPr>
        <p:blipFill>
          <a:blip r:embed="rId3"/>
          <a:stretch>
            <a:fillRect/>
          </a:stretch>
        </p:blipFill>
        <p:spPr>
          <a:xfrm>
            <a:off x="1563602" y="1513346"/>
            <a:ext cx="3317461" cy="3831307"/>
          </a:xfrm>
          <a:prstGeom prst="rect">
            <a:avLst/>
          </a:prstGeom>
        </p:spPr>
      </p:pic>
    </p:spTree>
    <p:extLst>
      <p:ext uri="{BB962C8B-B14F-4D97-AF65-F5344CB8AC3E}">
        <p14:creationId xmlns:p14="http://schemas.microsoft.com/office/powerpoint/2010/main" val="2972287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655443" y="4358675"/>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2C01-0632-6388-3AF9-9F55EAB4D1F3}"/>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DE43FC3E-238A-3B1C-85E9-FE4CB635C6D2}"/>
              </a:ext>
            </a:extLst>
          </p:cNvPr>
          <p:cNvSpPr>
            <a:spLocks noGrp="1"/>
          </p:cNvSpPr>
          <p:nvPr>
            <p:ph type="body" sz="quarter" idx="13"/>
          </p:nvPr>
        </p:nvSpPr>
        <p:spPr>
          <a:xfrm>
            <a:off x="1024128" y="2238375"/>
            <a:ext cx="9720072" cy="3848916"/>
          </a:xfrm>
        </p:spPr>
        <p:txBody>
          <a:bodyPr>
            <a:normAutofit fontScale="92500" lnSpcReduction="10000"/>
          </a:bodyPr>
          <a:lstStyle/>
          <a:p>
            <a:pPr marL="0" indent="0">
              <a:buNone/>
            </a:pPr>
            <a:r>
              <a:rPr lang="en-US" dirty="0"/>
              <a:t>Within </a:t>
            </a:r>
            <a:r>
              <a:rPr lang="en-US" sz="4000" dirty="0">
                <a:solidFill>
                  <a:srgbClr val="0070C0"/>
                </a:solidFill>
                <a:latin typeface="Consolas" panose="020B0609020204030204" pitchFamily="49" charset="0"/>
                <a:ea typeface="Monaco" charset="0"/>
                <a:cs typeface="Consolas" panose="020B0609020204030204" pitchFamily="49" charset="0"/>
              </a:rPr>
              <a:t>03 – </a:t>
            </a:r>
            <a:r>
              <a:rPr lang="en-US" sz="4000" dirty="0" err="1">
                <a:solidFill>
                  <a:srgbClr val="0070C0"/>
                </a:solidFill>
                <a:latin typeface="Consolas" panose="020B0609020204030204" pitchFamily="49" charset="0"/>
                <a:ea typeface="Monaco" charset="0"/>
                <a:cs typeface="Consolas" panose="020B0609020204030204" pitchFamily="49" charset="0"/>
              </a:rPr>
              <a:t>Transform.qmd</a:t>
            </a:r>
            <a:r>
              <a:rPr lang="en-US" dirty="0"/>
              <a:t> work through the second exercise, starting from where you stopped after the last exercise.</a:t>
            </a:r>
          </a:p>
          <a:p>
            <a:pPr marL="0" indent="0">
              <a:buNone/>
            </a:pPr>
            <a:endParaRPr lang="en-US" dirty="0"/>
          </a:p>
          <a:p>
            <a:pPr marL="0" indent="0">
              <a:buNone/>
            </a:pPr>
            <a:r>
              <a:rPr lang="en-US" sz="4800" dirty="0"/>
              <a:t>Type “done!” in the chat when you are finished.</a:t>
            </a:r>
          </a:p>
        </p:txBody>
      </p:sp>
    </p:spTree>
    <p:extLst>
      <p:ext uri="{BB962C8B-B14F-4D97-AF65-F5344CB8AC3E}">
        <p14:creationId xmlns:p14="http://schemas.microsoft.com/office/powerpoint/2010/main" val="460968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187686" y="1932312"/>
            <a:ext cx="7618831" cy="1006074"/>
          </a:xfrm>
        </p:spPr>
        <p:txBody>
          <a:bodyPr>
            <a:normAutofit/>
          </a:bodyPr>
          <a:lstStyle/>
          <a:p>
            <a:pPr marL="0" indent="0">
              <a:buNone/>
            </a:pPr>
            <a:r>
              <a:rPr lang="en-US" sz="3200" dirty="0"/>
              <a:t>Extract columns with </a:t>
            </a:r>
            <a:r>
              <a:rPr lang="en-US" sz="2800" dirty="0">
                <a:latin typeface="Consolas" panose="020B0609020204030204" pitchFamily="49" charset="0"/>
              </a:rPr>
              <a:t>select()</a:t>
            </a:r>
            <a:endParaRPr lang="en-US" sz="3200" dirty="0">
              <a:latin typeface="Consolas" panose="020B0609020204030204" pitchFamily="49" charset="0"/>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7BD6099D-93BA-4044-B5A2-A0D34FDA56FE}"/>
              </a:ext>
            </a:extLst>
          </p:cNvPr>
          <p:cNvGrpSpPr/>
          <p:nvPr/>
        </p:nvGrpSpPr>
        <p:grpSpPr>
          <a:xfrm>
            <a:off x="1454258" y="1932312"/>
            <a:ext cx="2247767" cy="995844"/>
            <a:chOff x="593887" y="1722035"/>
            <a:chExt cx="2247767" cy="995844"/>
          </a:xfrm>
        </p:grpSpPr>
        <p:graphicFrame>
          <p:nvGraphicFramePr>
            <p:cNvPr id="10" name="Google Shape;147;p18">
              <a:extLst>
                <a:ext uri="{FF2B5EF4-FFF2-40B4-BE49-F238E27FC236}">
                  <a16:creationId xmlns:a16="http://schemas.microsoft.com/office/drawing/2014/main" id="{1745E705-87DD-3546-A5E7-2D5DC3A2CBE9}"/>
                </a:ext>
              </a:extLst>
            </p:cNvPr>
            <p:cNvGraphicFramePr/>
            <p:nvPr>
              <p:extLst>
                <p:ext uri="{D42A27DB-BD31-4B8C-83A1-F6EECF244321}">
                  <p14:modId xmlns:p14="http://schemas.microsoft.com/office/powerpoint/2010/main" val="2434750802"/>
                </p:ext>
              </p:extLst>
            </p:nvPr>
          </p:nvGraphicFramePr>
          <p:xfrm>
            <a:off x="593887" y="172203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1" name="Google Shape;148;p18">
              <a:extLst>
                <a:ext uri="{FF2B5EF4-FFF2-40B4-BE49-F238E27FC236}">
                  <a16:creationId xmlns:a16="http://schemas.microsoft.com/office/drawing/2014/main" id="{D40F168D-7E8B-2049-97B7-940B96812DC7}"/>
                </a:ext>
              </a:extLst>
            </p:cNvPr>
            <p:cNvGraphicFramePr/>
            <p:nvPr>
              <p:extLst>
                <p:ext uri="{D42A27DB-BD31-4B8C-83A1-F6EECF244321}">
                  <p14:modId xmlns:p14="http://schemas.microsoft.com/office/powerpoint/2010/main" val="754175661"/>
                </p:ext>
              </p:extLst>
            </p:nvPr>
          </p:nvGraphicFramePr>
          <p:xfrm>
            <a:off x="2238454" y="1749723"/>
            <a:ext cx="603200" cy="968156"/>
          </p:xfrm>
          <a:graphic>
            <a:graphicData uri="http://schemas.openxmlformats.org/drawingml/2006/table">
              <a:tbl>
                <a:tblPr firstRow="1" bandRow="1">
                  <a:noFill/>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12" name="Google Shape;152;p18">
              <a:extLst>
                <a:ext uri="{FF2B5EF4-FFF2-40B4-BE49-F238E27FC236}">
                  <a16:creationId xmlns:a16="http://schemas.microsoft.com/office/drawing/2014/main" id="{DEADF342-73B1-2040-AF14-4CDD98875EBB}"/>
                </a:ext>
              </a:extLst>
            </p:cNvPr>
            <p:cNvSpPr/>
            <p:nvPr/>
          </p:nvSpPr>
          <p:spPr>
            <a:xfrm>
              <a:off x="1775840" y="210043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0" name="Group 19">
            <a:extLst>
              <a:ext uri="{FF2B5EF4-FFF2-40B4-BE49-F238E27FC236}">
                <a16:creationId xmlns:a16="http://schemas.microsoft.com/office/drawing/2014/main" id="{F7FD02C8-45FD-AC4C-9347-9497C6B4C4C8}"/>
              </a:ext>
            </a:extLst>
          </p:cNvPr>
          <p:cNvGrpSpPr/>
          <p:nvPr/>
        </p:nvGrpSpPr>
        <p:grpSpPr>
          <a:xfrm>
            <a:off x="1033366" y="3567394"/>
            <a:ext cx="2668660" cy="968156"/>
            <a:chOff x="593887" y="3068855"/>
            <a:chExt cx="2668660" cy="968156"/>
          </a:xfrm>
        </p:grpSpPr>
        <p:graphicFrame>
          <p:nvGraphicFramePr>
            <p:cNvPr id="13" name="Google Shape;154;p18">
              <a:extLst>
                <a:ext uri="{FF2B5EF4-FFF2-40B4-BE49-F238E27FC236}">
                  <a16:creationId xmlns:a16="http://schemas.microsoft.com/office/drawing/2014/main" id="{AAFA965D-DF2A-6C42-BC67-62B616730392}"/>
                </a:ext>
              </a:extLst>
            </p:cNvPr>
            <p:cNvGraphicFramePr/>
            <p:nvPr>
              <p:extLst>
                <p:ext uri="{D42A27DB-BD31-4B8C-83A1-F6EECF244321}">
                  <p14:modId xmlns:p14="http://schemas.microsoft.com/office/powerpoint/2010/main" val="1617864571"/>
                </p:ext>
              </p:extLst>
            </p:nvPr>
          </p:nvGraphicFramePr>
          <p:xfrm>
            <a:off x="593887" y="306885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 name="Google Shape;156;p18">
              <a:extLst>
                <a:ext uri="{FF2B5EF4-FFF2-40B4-BE49-F238E27FC236}">
                  <a16:creationId xmlns:a16="http://schemas.microsoft.com/office/drawing/2014/main" id="{CE221E51-9868-B04B-BB8E-1B5FE62169F6}"/>
                </a:ext>
              </a:extLst>
            </p:cNvPr>
            <p:cNvGraphicFramePr/>
            <p:nvPr>
              <p:extLst>
                <p:ext uri="{D42A27DB-BD31-4B8C-83A1-F6EECF244321}">
                  <p14:modId xmlns:p14="http://schemas.microsoft.com/office/powerpoint/2010/main" val="2614054367"/>
                </p:ext>
              </p:extLst>
            </p:nvPr>
          </p:nvGraphicFramePr>
          <p:xfrm>
            <a:off x="2216523" y="3068855"/>
            <a:ext cx="1046024" cy="402120"/>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5" name="Google Shape;152;p18">
              <a:extLst>
                <a:ext uri="{FF2B5EF4-FFF2-40B4-BE49-F238E27FC236}">
                  <a16:creationId xmlns:a16="http://schemas.microsoft.com/office/drawing/2014/main" id="{953A488E-38F8-AF4E-99A7-CD62C97E3E6B}"/>
                </a:ext>
              </a:extLst>
            </p:cNvPr>
            <p:cNvSpPr/>
            <p:nvPr/>
          </p:nvSpPr>
          <p:spPr>
            <a:xfrm>
              <a:off x="1764874" y="3164241"/>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3" name="Group 22">
            <a:extLst>
              <a:ext uri="{FF2B5EF4-FFF2-40B4-BE49-F238E27FC236}">
                <a16:creationId xmlns:a16="http://schemas.microsoft.com/office/drawing/2014/main" id="{083CA39A-79FA-4C45-AC13-9FB81CC49D08}"/>
              </a:ext>
            </a:extLst>
          </p:cNvPr>
          <p:cNvGrpSpPr/>
          <p:nvPr/>
        </p:nvGrpSpPr>
        <p:grpSpPr>
          <a:xfrm>
            <a:off x="219421" y="4921031"/>
            <a:ext cx="3482605" cy="912032"/>
            <a:chOff x="281013" y="5097164"/>
            <a:chExt cx="3482605" cy="912032"/>
          </a:xfrm>
        </p:grpSpPr>
        <p:pic>
          <p:nvPicPr>
            <p:cNvPr id="17" name="Picture 16">
              <a:extLst>
                <a:ext uri="{FF2B5EF4-FFF2-40B4-BE49-F238E27FC236}">
                  <a16:creationId xmlns:a16="http://schemas.microsoft.com/office/drawing/2014/main" id="{425F0177-33B0-EA40-901A-AF59885B5D2C}"/>
                </a:ext>
              </a:extLst>
            </p:cNvPr>
            <p:cNvPicPr>
              <a:picLocks noChangeAspect="1"/>
            </p:cNvPicPr>
            <p:nvPr/>
          </p:nvPicPr>
          <p:blipFill rotWithShape="1">
            <a:blip r:embed="rId4"/>
            <a:srcRect r="59207"/>
            <a:stretch/>
          </p:blipFill>
          <p:spPr>
            <a:xfrm>
              <a:off x="281013" y="5097164"/>
              <a:ext cx="1358898" cy="908520"/>
            </a:xfrm>
            <a:prstGeom prst="rect">
              <a:avLst/>
            </a:prstGeom>
          </p:spPr>
        </p:pic>
        <p:pic>
          <p:nvPicPr>
            <p:cNvPr id="18" name="Picture 17">
              <a:extLst>
                <a:ext uri="{FF2B5EF4-FFF2-40B4-BE49-F238E27FC236}">
                  <a16:creationId xmlns:a16="http://schemas.microsoft.com/office/drawing/2014/main" id="{5B6A5F4B-BA39-354C-8EB8-6D7B2EAF4259}"/>
                </a:ext>
              </a:extLst>
            </p:cNvPr>
            <p:cNvPicPr>
              <a:picLocks noChangeAspect="1"/>
            </p:cNvPicPr>
            <p:nvPr/>
          </p:nvPicPr>
          <p:blipFill rotWithShape="1">
            <a:blip r:embed="rId4"/>
            <a:srcRect l="50000"/>
            <a:stretch/>
          </p:blipFill>
          <p:spPr>
            <a:xfrm>
              <a:off x="2091560" y="5097164"/>
              <a:ext cx="1672058" cy="912032"/>
            </a:xfrm>
            <a:prstGeom prst="rect">
              <a:avLst/>
            </a:prstGeom>
          </p:spPr>
        </p:pic>
        <p:sp>
          <p:nvSpPr>
            <p:cNvPr id="19" name="Google Shape;152;p18">
              <a:extLst>
                <a:ext uri="{FF2B5EF4-FFF2-40B4-BE49-F238E27FC236}">
                  <a16:creationId xmlns:a16="http://schemas.microsoft.com/office/drawing/2014/main" id="{462C7D19-9D66-724F-8A20-892B6F088D4D}"/>
                </a:ext>
              </a:extLst>
            </p:cNvPr>
            <p:cNvSpPr/>
            <p:nvPr/>
          </p:nvSpPr>
          <p:spPr>
            <a:xfrm>
              <a:off x="1720629" y="5505495"/>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sp>
        <p:nvSpPr>
          <p:cNvPr id="21" name="Content Placeholder 2">
            <a:extLst>
              <a:ext uri="{FF2B5EF4-FFF2-40B4-BE49-F238E27FC236}">
                <a16:creationId xmlns:a16="http://schemas.microsoft.com/office/drawing/2014/main" id="{2DEAB4D9-C338-6245-9259-A388CDA39D7F}"/>
              </a:ext>
            </a:extLst>
          </p:cNvPr>
          <p:cNvSpPr txBox="1">
            <a:spLocks/>
          </p:cNvSpPr>
          <p:nvPr/>
        </p:nvSpPr>
        <p:spPr>
          <a:xfrm>
            <a:off x="4187686" y="3567394"/>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Filter rows by logical criteria with </a:t>
            </a:r>
            <a:r>
              <a:rPr lang="en-US" sz="2800" dirty="0">
                <a:latin typeface="Consolas" panose="020B0609020204030204" pitchFamily="49" charset="0"/>
              </a:rPr>
              <a:t>filter()</a:t>
            </a:r>
            <a:endParaRPr lang="en-US" sz="3200" dirty="0">
              <a:latin typeface="Consolas" panose="020B0609020204030204" pitchFamily="49" charset="0"/>
            </a:endParaRPr>
          </a:p>
        </p:txBody>
      </p:sp>
      <p:sp>
        <p:nvSpPr>
          <p:cNvPr id="24" name="Content Placeholder 2">
            <a:extLst>
              <a:ext uri="{FF2B5EF4-FFF2-40B4-BE49-F238E27FC236}">
                <a16:creationId xmlns:a16="http://schemas.microsoft.com/office/drawing/2014/main" id="{05EA191B-21B6-A946-8FF4-3846B22FCED1}"/>
              </a:ext>
            </a:extLst>
          </p:cNvPr>
          <p:cNvSpPr txBox="1">
            <a:spLocks/>
          </p:cNvSpPr>
          <p:nvPr/>
        </p:nvSpPr>
        <p:spPr>
          <a:xfrm>
            <a:off x="4187686" y="5115762"/>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Create new columns with </a:t>
            </a:r>
            <a:r>
              <a:rPr lang="en-US" sz="2800" dirty="0">
                <a:latin typeface="Consolas" panose="020B0609020204030204" pitchFamily="49" charset="0"/>
              </a:rPr>
              <a:t>mutate()</a:t>
            </a:r>
            <a:endParaRPr lang="en-US" sz="3200" dirty="0">
              <a:latin typeface="Consolas" panose="020B0609020204030204" pitchFamily="49" charset="0"/>
            </a:endParaRPr>
          </a:p>
        </p:txBody>
      </p:sp>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9" name="Group 8">
            <a:extLst>
              <a:ext uri="{FF2B5EF4-FFF2-40B4-BE49-F238E27FC236}">
                <a16:creationId xmlns:a16="http://schemas.microsoft.com/office/drawing/2014/main" id="{580DBB72-7810-C2FD-4B2C-3918E34FD4E6}"/>
              </a:ext>
            </a:extLst>
          </p:cNvPr>
          <p:cNvGrpSpPr/>
          <p:nvPr/>
        </p:nvGrpSpPr>
        <p:grpSpPr>
          <a:xfrm>
            <a:off x="219420" y="1906047"/>
            <a:ext cx="11587096" cy="1006074"/>
            <a:chOff x="219420" y="1906047"/>
            <a:chExt cx="11587096" cy="1006074"/>
          </a:xfrm>
        </p:grpSpPr>
        <p:sp>
          <p:nvSpPr>
            <p:cNvPr id="22" name="Content Placeholder 2">
              <a:extLst>
                <a:ext uri="{FF2B5EF4-FFF2-40B4-BE49-F238E27FC236}">
                  <a16:creationId xmlns:a16="http://schemas.microsoft.com/office/drawing/2014/main" id="{7784CEEB-F171-2F4C-8DD8-1799B30BBA12}"/>
                </a:ext>
              </a:extLst>
            </p:cNvPr>
            <p:cNvSpPr txBox="1">
              <a:spLocks/>
            </p:cNvSpPr>
            <p:nvPr/>
          </p:nvSpPr>
          <p:spPr>
            <a:xfrm>
              <a:off x="4187685" y="1906047"/>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Use the </a:t>
              </a:r>
              <a:r>
                <a:rPr lang="en-US" sz="3200" b="1" dirty="0"/>
                <a:t>pipe operator </a:t>
              </a:r>
              <a:r>
                <a:rPr lang="en-US" sz="2800" dirty="0">
                  <a:latin typeface="Consolas" panose="020B0609020204030204" pitchFamily="49" charset="0"/>
                </a:rPr>
                <a:t>%&gt;%</a:t>
              </a:r>
              <a:r>
                <a:rPr lang="en-US" sz="3200" dirty="0"/>
                <a:t> to combine data transformation steps into a pipeline</a:t>
              </a:r>
              <a:endParaRPr lang="en-US" sz="3200" dirty="0">
                <a:latin typeface="Consolas" panose="020B0609020204030204" pitchFamily="49" charset="0"/>
              </a:endParaRPr>
            </a:p>
          </p:txBody>
        </p:sp>
        <p:pic>
          <p:nvPicPr>
            <p:cNvPr id="7" name="Picture 6" descr="Icon&#10;&#10;Description automatically generated with medium confidence">
              <a:extLst>
                <a:ext uri="{FF2B5EF4-FFF2-40B4-BE49-F238E27FC236}">
                  <a16:creationId xmlns:a16="http://schemas.microsoft.com/office/drawing/2014/main" id="{16531B84-256A-9D76-846D-AA2CEE897EB0}"/>
                </a:ext>
              </a:extLst>
            </p:cNvPr>
            <p:cNvPicPr>
              <a:picLocks noChangeAspect="1"/>
            </p:cNvPicPr>
            <p:nvPr/>
          </p:nvPicPr>
          <p:blipFill>
            <a:blip r:embed="rId3"/>
            <a:stretch>
              <a:fillRect/>
            </a:stretch>
          </p:blipFill>
          <p:spPr>
            <a:xfrm>
              <a:off x="219420" y="1988752"/>
              <a:ext cx="3775347" cy="799656"/>
            </a:xfrm>
            <a:prstGeom prst="rect">
              <a:avLst/>
            </a:prstGeom>
          </p:spPr>
        </p:pic>
      </p:grpSp>
      <p:pic>
        <p:nvPicPr>
          <p:cNvPr id="2" name="Picture 1">
            <a:extLst>
              <a:ext uri="{FF2B5EF4-FFF2-40B4-BE49-F238E27FC236}">
                <a16:creationId xmlns:a16="http://schemas.microsoft.com/office/drawing/2014/main" id="{93038C7B-B718-2E4A-7A16-A82E70D9988C}"/>
              </a:ext>
            </a:extLst>
          </p:cNvPr>
          <p:cNvPicPr>
            <a:picLocks noChangeAspect="1"/>
          </p:cNvPicPr>
          <p:nvPr/>
        </p:nvPicPr>
        <p:blipFill rotWithShape="1">
          <a:blip r:embed="rId4"/>
          <a:srcRect r="54023"/>
          <a:stretch/>
        </p:blipFill>
        <p:spPr>
          <a:xfrm>
            <a:off x="162741" y="3428999"/>
            <a:ext cx="3742753" cy="2253343"/>
          </a:xfrm>
          <a:prstGeom prst="rect">
            <a:avLst/>
          </a:prstGeom>
        </p:spPr>
      </p:pic>
      <p:sp>
        <p:nvSpPr>
          <p:cNvPr id="5" name="Rectangle 4">
            <a:extLst>
              <a:ext uri="{FF2B5EF4-FFF2-40B4-BE49-F238E27FC236}">
                <a16:creationId xmlns:a16="http://schemas.microsoft.com/office/drawing/2014/main" id="{2E4279E2-0B52-4112-2C5E-50E646164D1C}"/>
              </a:ext>
            </a:extLst>
          </p:cNvPr>
          <p:cNvSpPr/>
          <p:nvPr/>
        </p:nvSpPr>
        <p:spPr>
          <a:xfrm>
            <a:off x="4187684" y="3945879"/>
            <a:ext cx="7124749" cy="1569660"/>
          </a:xfrm>
          <a:prstGeom prst="rect">
            <a:avLst/>
          </a:prstGeom>
        </p:spPr>
        <p:txBody>
          <a:bodyPr wrap="square">
            <a:spAutoFit/>
          </a:bodyPr>
          <a:lstStyle/>
          <a:p>
            <a:r>
              <a:rPr lang="en-US" sz="3200" dirty="0">
                <a:ea typeface="Courier New"/>
                <a:cs typeface="Consolas" panose="020B0609020204030204" pitchFamily="49" charset="0"/>
                <a:sym typeface="Courier New"/>
              </a:rPr>
              <a:t>Use </a:t>
            </a:r>
            <a:r>
              <a:rPr lang="en-US" sz="3200" b="1" dirty="0" err="1">
                <a:ea typeface="Courier New"/>
                <a:cs typeface="Consolas" panose="020B0609020204030204" pitchFamily="49" charset="0"/>
                <a:sym typeface="Courier New"/>
              </a:rPr>
              <a:t>group_by</a:t>
            </a:r>
            <a:r>
              <a:rPr lang="en-US" sz="3200" b="1" dirty="0">
                <a:ea typeface="Courier New"/>
                <a:cs typeface="Consolas" panose="020B0609020204030204" pitchFamily="49" charset="0"/>
                <a:sym typeface="Courier New"/>
              </a:rPr>
              <a:t> </a:t>
            </a:r>
            <a:r>
              <a:rPr lang="en-US" sz="3200" dirty="0">
                <a:ea typeface="Courier New"/>
                <a:cs typeface="Consolas" panose="020B0609020204030204" pitchFamily="49" charset="0"/>
                <a:sym typeface="Courier New"/>
              </a:rPr>
              <a:t>to create subgroups within your data set and </a:t>
            </a:r>
            <a:r>
              <a:rPr lang="en-US" sz="3200" b="1" dirty="0">
                <a:ea typeface="Courier New"/>
                <a:cs typeface="Consolas" panose="020B0609020204030204" pitchFamily="49" charset="0"/>
                <a:sym typeface="Courier New"/>
              </a:rPr>
              <a:t>summarize</a:t>
            </a:r>
            <a:r>
              <a:rPr lang="en-US" sz="3200" dirty="0">
                <a:ea typeface="Courier New"/>
                <a:cs typeface="Consolas" panose="020B0609020204030204" pitchFamily="49" charset="0"/>
                <a:sym typeface="Courier New"/>
              </a:rPr>
              <a:t> to calculate summary statistics for each group</a:t>
            </a:r>
            <a:endParaRPr lang="en-US" sz="3200" b="1" dirty="0">
              <a:ea typeface="Courier New"/>
              <a:cs typeface="Consolas" panose="020B0609020204030204" pitchFamily="49" charset="0"/>
              <a:sym typeface="Courier New"/>
            </a:endParaRPr>
          </a:p>
        </p:txBody>
      </p:sp>
      <p:sp>
        <p:nvSpPr>
          <p:cNvPr id="8" name="Rectangle 7">
            <a:extLst>
              <a:ext uri="{FF2B5EF4-FFF2-40B4-BE49-F238E27FC236}">
                <a16:creationId xmlns:a16="http://schemas.microsoft.com/office/drawing/2014/main" id="{3DE2C625-E0B7-6582-DB06-A7D88A62032A}"/>
              </a:ext>
            </a:extLst>
          </p:cNvPr>
          <p:cNvSpPr/>
          <p:nvPr/>
        </p:nvSpPr>
        <p:spPr>
          <a:xfrm>
            <a:off x="738730" y="5682342"/>
            <a:ext cx="2464136" cy="923330"/>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data</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group_by</a:t>
            </a:r>
            <a:r>
              <a:rPr lang="en-US" dirty="0">
                <a:latin typeface="Consolas" panose="020B0609020204030204" pitchFamily="49" charset="0"/>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summarize(...)</a:t>
            </a:r>
            <a:endParaRPr lang="en-US" dirty="0"/>
          </a:p>
        </p:txBody>
      </p:sp>
    </p:spTree>
    <p:extLst>
      <p:ext uri="{BB962C8B-B14F-4D97-AF65-F5344CB8AC3E}">
        <p14:creationId xmlns:p14="http://schemas.microsoft.com/office/powerpoint/2010/main" val="275769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5AE5-C055-6740-927D-18D532C9730D}"/>
              </a:ext>
            </a:extLst>
          </p:cNvPr>
          <p:cNvSpPr>
            <a:spLocks noGrp="1"/>
          </p:cNvSpPr>
          <p:nvPr>
            <p:ph type="title"/>
          </p:nvPr>
        </p:nvSpPr>
        <p:spPr/>
        <p:txBody>
          <a:bodyPr/>
          <a:lstStyle/>
          <a:p>
            <a:r>
              <a:rPr lang="en-US" dirty="0"/>
              <a:t>More </a:t>
            </a:r>
            <a:r>
              <a:rPr lang="en-US" dirty="0" err="1"/>
              <a:t>dplyr</a:t>
            </a:r>
            <a:r>
              <a:rPr lang="en-US" dirty="0"/>
              <a:t> functions</a:t>
            </a:r>
          </a:p>
        </p:txBody>
      </p:sp>
      <p:pic>
        <p:nvPicPr>
          <p:cNvPr id="4" name="Picture 3">
            <a:extLst>
              <a:ext uri="{FF2B5EF4-FFF2-40B4-BE49-F238E27FC236}">
                <a16:creationId xmlns:a16="http://schemas.microsoft.com/office/drawing/2014/main" id="{528ACD5A-F658-7849-8C41-93BE132AEE1E}"/>
              </a:ext>
            </a:extLst>
          </p:cNvPr>
          <p:cNvPicPr>
            <a:picLocks noChangeAspect="1"/>
          </p:cNvPicPr>
          <p:nvPr/>
        </p:nvPicPr>
        <p:blipFill>
          <a:blip r:embed="rId3"/>
          <a:stretch>
            <a:fillRect/>
          </a:stretch>
        </p:blipFill>
        <p:spPr>
          <a:xfrm>
            <a:off x="1024128" y="2045739"/>
            <a:ext cx="1397000" cy="1155700"/>
          </a:xfrm>
          <a:prstGeom prst="rect">
            <a:avLst/>
          </a:prstGeom>
        </p:spPr>
      </p:pic>
      <p:pic>
        <p:nvPicPr>
          <p:cNvPr id="5" name="Picture 4">
            <a:extLst>
              <a:ext uri="{FF2B5EF4-FFF2-40B4-BE49-F238E27FC236}">
                <a16:creationId xmlns:a16="http://schemas.microsoft.com/office/drawing/2014/main" id="{D12AE40E-9A4A-5840-8048-B1C3115E8DFF}"/>
              </a:ext>
            </a:extLst>
          </p:cNvPr>
          <p:cNvPicPr>
            <a:picLocks noChangeAspect="1"/>
          </p:cNvPicPr>
          <p:nvPr/>
        </p:nvPicPr>
        <p:blipFill>
          <a:blip r:embed="rId4"/>
          <a:stretch>
            <a:fillRect/>
          </a:stretch>
        </p:blipFill>
        <p:spPr>
          <a:xfrm>
            <a:off x="1036828" y="3674330"/>
            <a:ext cx="1371600" cy="990600"/>
          </a:xfrm>
          <a:prstGeom prst="rect">
            <a:avLst/>
          </a:prstGeom>
        </p:spPr>
      </p:pic>
      <p:pic>
        <p:nvPicPr>
          <p:cNvPr id="6" name="Picture 5">
            <a:extLst>
              <a:ext uri="{FF2B5EF4-FFF2-40B4-BE49-F238E27FC236}">
                <a16:creationId xmlns:a16="http://schemas.microsoft.com/office/drawing/2014/main" id="{2FA9DBEB-A864-6542-8C52-EE21B72264D6}"/>
              </a:ext>
            </a:extLst>
          </p:cNvPr>
          <p:cNvPicPr>
            <a:picLocks noChangeAspect="1"/>
          </p:cNvPicPr>
          <p:nvPr/>
        </p:nvPicPr>
        <p:blipFill>
          <a:blip r:embed="rId5"/>
          <a:stretch>
            <a:fillRect/>
          </a:stretch>
        </p:blipFill>
        <p:spPr>
          <a:xfrm>
            <a:off x="6238485" y="2045739"/>
            <a:ext cx="2971800" cy="1054100"/>
          </a:xfrm>
          <a:prstGeom prst="rect">
            <a:avLst/>
          </a:prstGeom>
        </p:spPr>
      </p:pic>
      <p:pic>
        <p:nvPicPr>
          <p:cNvPr id="7" name="Picture 6">
            <a:extLst>
              <a:ext uri="{FF2B5EF4-FFF2-40B4-BE49-F238E27FC236}">
                <a16:creationId xmlns:a16="http://schemas.microsoft.com/office/drawing/2014/main" id="{7D9CAD0F-1AE3-F747-A011-A1325107C914}"/>
              </a:ext>
            </a:extLst>
          </p:cNvPr>
          <p:cNvPicPr>
            <a:picLocks noChangeAspect="1"/>
          </p:cNvPicPr>
          <p:nvPr/>
        </p:nvPicPr>
        <p:blipFill>
          <a:blip r:embed="rId6"/>
          <a:stretch>
            <a:fillRect/>
          </a:stretch>
        </p:blipFill>
        <p:spPr>
          <a:xfrm>
            <a:off x="8041674" y="3519600"/>
            <a:ext cx="774700" cy="863600"/>
          </a:xfrm>
          <a:prstGeom prst="rect">
            <a:avLst/>
          </a:prstGeom>
        </p:spPr>
      </p:pic>
      <p:sp>
        <p:nvSpPr>
          <p:cNvPr id="9" name="Rectangle 8">
            <a:extLst>
              <a:ext uri="{FF2B5EF4-FFF2-40B4-BE49-F238E27FC236}">
                <a16:creationId xmlns:a16="http://schemas.microsoft.com/office/drawing/2014/main" id="{00258249-2A46-AC41-B2C6-031FF806911E}"/>
              </a:ext>
            </a:extLst>
          </p:cNvPr>
          <p:cNvSpPr/>
          <p:nvPr/>
        </p:nvSpPr>
        <p:spPr>
          <a:xfrm>
            <a:off x="2616001" y="2239423"/>
            <a:ext cx="2464136" cy="369332"/>
          </a:xfrm>
          <a:prstGeom prst="rect">
            <a:avLst/>
          </a:prstGeom>
        </p:spPr>
        <p:txBody>
          <a:bodyPr wrap="none">
            <a:spAutoFit/>
          </a:bodyPr>
          <a:lstStyle/>
          <a:p>
            <a:r>
              <a:rPr lang="en-US" dirty="0">
                <a:latin typeface="Consolas" panose="020B0609020204030204" pitchFamily="49" charset="0"/>
                <a:ea typeface="Courier New"/>
                <a:cs typeface="Consolas" panose="020B0609020204030204" pitchFamily="49" charset="0"/>
                <a:sym typeface="Courier New"/>
              </a:rPr>
              <a:t>arrange(</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0" name="Rectangle 9">
            <a:extLst>
              <a:ext uri="{FF2B5EF4-FFF2-40B4-BE49-F238E27FC236}">
                <a16:creationId xmlns:a16="http://schemas.microsoft.com/office/drawing/2014/main" id="{B7D23C40-037E-DC43-A139-973B5FDE9101}"/>
              </a:ext>
            </a:extLst>
          </p:cNvPr>
          <p:cNvSpPr/>
          <p:nvPr/>
        </p:nvSpPr>
        <p:spPr>
          <a:xfrm>
            <a:off x="2616001" y="3691304"/>
            <a:ext cx="2464136" cy="369332"/>
          </a:xfrm>
          <a:prstGeom prst="rect">
            <a:avLst/>
          </a:prstGeom>
        </p:spPr>
        <p:txBody>
          <a:bodyPr wrap="none">
            <a:spAutoFit/>
          </a:bodyPr>
          <a:lstStyle/>
          <a:p>
            <a:r>
              <a:rPr lang="en-US" dirty="0" err="1">
                <a:latin typeface="Consolas" panose="020B0609020204030204" pitchFamily="49" charset="0"/>
                <a:ea typeface="Courier New"/>
                <a:cs typeface="Consolas" panose="020B0609020204030204" pitchFamily="49" charset="0"/>
                <a:sym typeface="Courier New"/>
              </a:rPr>
              <a:t>add_row</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2" name="Rectangle 11">
            <a:extLst>
              <a:ext uri="{FF2B5EF4-FFF2-40B4-BE49-F238E27FC236}">
                <a16:creationId xmlns:a16="http://schemas.microsoft.com/office/drawing/2014/main" id="{1F0D84D7-96D9-FA4F-B3AB-7B4DE9DC82BF}"/>
              </a:ext>
            </a:extLst>
          </p:cNvPr>
          <p:cNvSpPr/>
          <p:nvPr/>
        </p:nvSpPr>
        <p:spPr>
          <a:xfrm>
            <a:off x="9210285" y="2045739"/>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bind_cols</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
        <p:nvSpPr>
          <p:cNvPr id="13" name="Rectangle 12">
            <a:extLst>
              <a:ext uri="{FF2B5EF4-FFF2-40B4-BE49-F238E27FC236}">
                <a16:creationId xmlns:a16="http://schemas.microsoft.com/office/drawing/2014/main" id="{61A0ED64-3928-EB47-84A0-4E7A2724EA39}"/>
              </a:ext>
            </a:extLst>
          </p:cNvPr>
          <p:cNvSpPr/>
          <p:nvPr/>
        </p:nvSpPr>
        <p:spPr>
          <a:xfrm>
            <a:off x="9210285" y="3519600"/>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left_join</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Tree>
    <p:extLst>
      <p:ext uri="{BB962C8B-B14F-4D97-AF65-F5344CB8AC3E}">
        <p14:creationId xmlns:p14="http://schemas.microsoft.com/office/powerpoint/2010/main" val="371234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99226A-1113-674C-A787-6FC5B2ED2F0D}"/>
              </a:ext>
            </a:extLst>
          </p:cNvPr>
          <p:cNvPicPr>
            <a:picLocks noChangeAspect="1"/>
          </p:cNvPicPr>
          <p:nvPr/>
        </p:nvPicPr>
        <p:blipFill>
          <a:blip r:embed="rId3"/>
          <a:stretch>
            <a:fillRect/>
          </a:stretch>
        </p:blipFill>
        <p:spPr>
          <a:xfrm>
            <a:off x="1296650" y="1126273"/>
            <a:ext cx="9598699" cy="7105786"/>
          </a:xfrm>
          <a:prstGeom prst="rect">
            <a:avLst/>
          </a:prstGeom>
        </p:spPr>
      </p:pic>
      <p:sp>
        <p:nvSpPr>
          <p:cNvPr id="3" name="Rectangle 2"/>
          <p:cNvSpPr/>
          <p:nvPr/>
        </p:nvSpPr>
        <p:spPr>
          <a:xfrm>
            <a:off x="1296650" y="1126273"/>
            <a:ext cx="9598699" cy="777240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216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1B11FDD-EFA9-6944-904E-E5C6FA8D89E8}"/>
              </a:ext>
            </a:extLst>
          </p:cNvPr>
          <p:cNvGrpSpPr/>
          <p:nvPr/>
        </p:nvGrpSpPr>
        <p:grpSpPr>
          <a:xfrm>
            <a:off x="2151353" y="801153"/>
            <a:ext cx="7889294" cy="5255693"/>
            <a:chOff x="2104549" y="830314"/>
            <a:chExt cx="7889294" cy="5255693"/>
          </a:xfrm>
        </p:grpSpPr>
        <p:grpSp>
          <p:nvGrpSpPr>
            <p:cNvPr id="11" name="Group 10">
              <a:extLst>
                <a:ext uri="{FF2B5EF4-FFF2-40B4-BE49-F238E27FC236}">
                  <a16:creationId xmlns:a16="http://schemas.microsoft.com/office/drawing/2014/main" id="{C8DCDED1-AAA1-8349-A8CD-800A703C32B3}"/>
                </a:ext>
              </a:extLst>
            </p:cNvPr>
            <p:cNvGrpSpPr/>
            <p:nvPr/>
          </p:nvGrpSpPr>
          <p:grpSpPr>
            <a:xfrm>
              <a:off x="2104549" y="830315"/>
              <a:ext cx="6582683" cy="5255692"/>
              <a:chOff x="-176095" y="3589988"/>
              <a:chExt cx="4589764" cy="3664522"/>
            </a:xfrm>
          </p:grpSpPr>
          <p:pic>
            <p:nvPicPr>
              <p:cNvPr id="3" name="Picture 2">
                <a:extLst>
                  <a:ext uri="{FF2B5EF4-FFF2-40B4-BE49-F238E27FC236}">
                    <a16:creationId xmlns:a16="http://schemas.microsoft.com/office/drawing/2014/main" id="{B716C1E9-5D77-2840-9A8A-A811A6548D29}"/>
                  </a:ext>
                </a:extLst>
              </p:cNvPr>
              <p:cNvPicPr>
                <a:picLocks noChangeAspect="1"/>
              </p:cNvPicPr>
              <p:nvPr/>
            </p:nvPicPr>
            <p:blipFill>
              <a:blip r:embed="rId3"/>
              <a:stretch>
                <a:fillRect/>
              </a:stretch>
            </p:blipFill>
            <p:spPr>
              <a:xfrm>
                <a:off x="-176095" y="3596338"/>
                <a:ext cx="1765300" cy="2032000"/>
              </a:xfrm>
              <a:prstGeom prst="rect">
                <a:avLst/>
              </a:prstGeom>
            </p:spPr>
          </p:pic>
          <p:pic>
            <p:nvPicPr>
              <p:cNvPr id="4" name="Picture 3">
                <a:extLst>
                  <a:ext uri="{FF2B5EF4-FFF2-40B4-BE49-F238E27FC236}">
                    <a16:creationId xmlns:a16="http://schemas.microsoft.com/office/drawing/2014/main" id="{F328C1AA-0C23-E048-B252-8E41D2EE6A41}"/>
                  </a:ext>
                </a:extLst>
              </p:cNvPr>
              <p:cNvPicPr>
                <a:picLocks noChangeAspect="1"/>
              </p:cNvPicPr>
              <p:nvPr/>
            </p:nvPicPr>
            <p:blipFill>
              <a:blip r:embed="rId4"/>
              <a:stretch>
                <a:fillRect/>
              </a:stretch>
            </p:blipFill>
            <p:spPr>
              <a:xfrm>
                <a:off x="759376" y="5209810"/>
                <a:ext cx="1765300" cy="2044700"/>
              </a:xfrm>
              <a:prstGeom prst="rect">
                <a:avLst/>
              </a:prstGeom>
            </p:spPr>
          </p:pic>
          <p:pic>
            <p:nvPicPr>
              <p:cNvPr id="5" name="Picture 4">
                <a:extLst>
                  <a:ext uri="{FF2B5EF4-FFF2-40B4-BE49-F238E27FC236}">
                    <a16:creationId xmlns:a16="http://schemas.microsoft.com/office/drawing/2014/main" id="{59A2579C-BC64-2D46-A734-E675DF6084C6}"/>
                  </a:ext>
                </a:extLst>
              </p:cNvPr>
              <p:cNvPicPr>
                <a:picLocks noChangeAspect="1"/>
              </p:cNvPicPr>
              <p:nvPr/>
            </p:nvPicPr>
            <p:blipFill>
              <a:blip r:embed="rId5"/>
              <a:stretch>
                <a:fillRect/>
              </a:stretch>
            </p:blipFill>
            <p:spPr>
              <a:xfrm>
                <a:off x="1691654" y="3589988"/>
                <a:ext cx="1765300" cy="2044700"/>
              </a:xfrm>
              <a:prstGeom prst="rect">
                <a:avLst/>
              </a:prstGeom>
            </p:spPr>
          </p:pic>
          <p:pic>
            <p:nvPicPr>
              <p:cNvPr id="6" name="Picture 5">
                <a:extLst>
                  <a:ext uri="{FF2B5EF4-FFF2-40B4-BE49-F238E27FC236}">
                    <a16:creationId xmlns:a16="http://schemas.microsoft.com/office/drawing/2014/main" id="{D328831E-2B01-F543-80FB-1D3F1D7A6244}"/>
                  </a:ext>
                </a:extLst>
              </p:cNvPr>
              <p:cNvPicPr>
                <a:picLocks noChangeAspect="1"/>
              </p:cNvPicPr>
              <p:nvPr/>
            </p:nvPicPr>
            <p:blipFill>
              <a:blip r:embed="rId6"/>
              <a:stretch>
                <a:fillRect/>
              </a:stretch>
            </p:blipFill>
            <p:spPr>
              <a:xfrm>
                <a:off x="2648369" y="5209810"/>
                <a:ext cx="1765300" cy="2032000"/>
              </a:xfrm>
              <a:prstGeom prst="rect">
                <a:avLst/>
              </a:prstGeom>
            </p:spPr>
          </p:pic>
        </p:grpSp>
        <p:pic>
          <p:nvPicPr>
            <p:cNvPr id="2" name="Picture 1">
              <a:extLst>
                <a:ext uri="{FF2B5EF4-FFF2-40B4-BE49-F238E27FC236}">
                  <a16:creationId xmlns:a16="http://schemas.microsoft.com/office/drawing/2014/main" id="{10439D8A-D781-5745-9C7C-A4CA1858EDC1}"/>
                </a:ext>
              </a:extLst>
            </p:cNvPr>
            <p:cNvPicPr>
              <a:picLocks noChangeAspect="1"/>
            </p:cNvPicPr>
            <p:nvPr/>
          </p:nvPicPr>
          <p:blipFill>
            <a:blip r:embed="rId7"/>
            <a:stretch>
              <a:fillRect/>
            </a:stretch>
          </p:blipFill>
          <p:spPr>
            <a:xfrm>
              <a:off x="7462034" y="830314"/>
              <a:ext cx="2531809" cy="2932527"/>
            </a:xfrm>
            <a:prstGeom prst="rect">
              <a:avLst/>
            </a:prstGeom>
          </p:spPr>
        </p:pic>
      </p:grpSp>
    </p:spTree>
    <p:extLst>
      <p:ext uri="{BB962C8B-B14F-4D97-AF65-F5344CB8AC3E}">
        <p14:creationId xmlns:p14="http://schemas.microsoft.com/office/powerpoint/2010/main" val="887217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Select existing columns</a:t>
            </a:r>
          </a:p>
        </p:txBody>
      </p:sp>
    </p:spTree>
    <p:extLst>
      <p:ext uri="{BB962C8B-B14F-4D97-AF65-F5344CB8AC3E}">
        <p14:creationId xmlns:p14="http://schemas.microsoft.com/office/powerpoint/2010/main" val="289846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graphicFrame>
        <p:nvGraphicFramePr>
          <p:cNvPr id="14" name="Google Shape;147;p18"/>
          <p:cNvGraphicFramePr/>
          <p:nvPr/>
        </p:nvGraphicFramePr>
        <p:xfrm>
          <a:off x="1920241" y="2893314"/>
          <a:ext cx="3615684" cy="1876805"/>
        </p:xfrm>
        <a:graphic>
          <a:graphicData uri="http://schemas.openxmlformats.org/drawingml/2006/table">
            <a:tbl>
              <a:tblPr firstRow="1" bandRow="1">
                <a:noFill/>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nvGraphicFramePr>
        <p:xfrm>
          <a:off x="7641021" y="2890346"/>
          <a:ext cx="1511814" cy="1879773"/>
        </p:xfrm>
        <a:graphic>
          <a:graphicData uri="http://schemas.openxmlformats.org/drawingml/2006/table">
            <a:tbl>
              <a:tblPr firstRow="1" bandRow="1">
                <a:noFill/>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09784" y="5046495"/>
              <a:ext cx="292839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436592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21" name="Google Shape;168;p20">
            <a:extLst>
              <a:ext uri="{FF2B5EF4-FFF2-40B4-BE49-F238E27FC236}">
                <a16:creationId xmlns:a16="http://schemas.microsoft.com/office/drawing/2014/main" id="{2E4C9A47-2D84-3648-A8CE-D01AFA574D4C}"/>
              </a:ext>
            </a:extLst>
          </p:cNvPr>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22" name="Google Shape;171;p20">
            <a:extLst>
              <a:ext uri="{FF2B5EF4-FFF2-40B4-BE49-F238E27FC236}">
                <a16:creationId xmlns:a16="http://schemas.microsoft.com/office/drawing/2014/main" id="{4EAF82ED-97F5-A946-99B5-1EDC257DD372}"/>
              </a:ext>
            </a:extLst>
          </p:cNvPr>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1" name="Google Shape;131;p17"/>
          <p:cNvSpPr/>
          <p:nvPr/>
        </p:nvSpPr>
        <p:spPr>
          <a:xfrm>
            <a:off x="1114978" y="2338959"/>
            <a:ext cx="1003769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mrn</a:t>
            </a:r>
            <a:r>
              <a:rPr lang="en-US" sz="3200" dirty="0">
                <a:solidFill>
                  <a:srgbClr val="A0C283"/>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0839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dirty="0"/>
          </a:p>
        </p:txBody>
      </p:sp>
      <p:sp>
        <p:nvSpPr>
          <p:cNvPr id="14" name="Google Shape;173;p20"/>
          <p:cNvSpPr txBox="1"/>
          <p:nvPr/>
        </p:nvSpPr>
        <p:spPr>
          <a:xfrm>
            <a:off x="4884863" y="3838038"/>
            <a:ext cx="3840688" cy="1160937"/>
          </a:xfrm>
          <a:prstGeom prst="rect">
            <a:avLst/>
          </a:prstGeom>
          <a:noFill/>
          <a:ln>
            <a:noFill/>
          </a:ln>
        </p:spPr>
        <p:txBody>
          <a:bodyPr spcFirstLastPara="1" wrap="square" lIns="0" tIns="8504" rIns="0" bIns="0" anchor="t" anchorCtr="0">
            <a:noAutofit/>
          </a:bodyPr>
          <a:lstStyle/>
          <a:p>
            <a:pPr algn="ctr">
              <a:lnSpc>
                <a:spcPct val="116753"/>
              </a:lnSpc>
            </a:pPr>
            <a:r>
              <a:rPr lang="en-US" sz="2800" dirty="0">
                <a:solidFill>
                  <a:srgbClr val="FFFFFF"/>
                </a:solidFill>
                <a:latin typeface="Tw Cen MT" panose="020B0602020104020603" pitchFamily="34" charset="77"/>
                <a:ea typeface="Trebuchet MS"/>
                <a:cs typeface="Trebuchet MS"/>
                <a:sym typeface="Trebuchet MS"/>
              </a:rPr>
              <a:t>name(s) of columns to extract</a:t>
            </a:r>
            <a:endParaRPr sz="2800" dirty="0">
              <a:latin typeface="Tw Cen MT" panose="020B0602020104020603" pitchFamily="34" charset="77"/>
              <a:ea typeface="Trebuchet MS"/>
              <a:cs typeface="Trebuchet MS"/>
              <a:sym typeface="Trebuchet MS"/>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197998" y="3819859"/>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4" name="Google Shape;140;p17"/>
          <p:cNvSpPr txBox="1"/>
          <p:nvPr/>
        </p:nvSpPr>
        <p:spPr>
          <a:xfrm>
            <a:off x="166944" y="3919698"/>
            <a:ext cx="1671911" cy="997618"/>
          </a:xfrm>
          <a:prstGeom prst="rect">
            <a:avLst/>
          </a:prstGeom>
          <a:noFill/>
          <a:ln>
            <a:noFill/>
          </a:ln>
        </p:spPr>
        <p:txBody>
          <a:bodyPr spcFirstLastPara="1" wrap="square" lIns="0" tIns="8504" rIns="0" bIns="0" anchor="t" anchorCtr="0">
            <a:noAutofit/>
          </a:bodyPr>
          <a:lstStyle/>
          <a:p>
            <a:pPr marL="6803" algn="ctr"/>
            <a:r>
              <a:rPr lang="en-US" sz="2800" dirty="0">
                <a:solidFill>
                  <a:srgbClr val="FFFFFF"/>
                </a:solidFill>
                <a:latin typeface="Tw Cen MT" panose="020B0602020104020603" pitchFamily="34" charset="77"/>
                <a:ea typeface="Trebuchet MS"/>
                <a:cs typeface="Trebuchet MS"/>
                <a:sym typeface="Trebuchet MS"/>
              </a:rPr>
              <a:t>dplyr function</a:t>
            </a:r>
            <a:endParaRPr sz="2800" dirty="0">
              <a:latin typeface="Tw Cen MT" panose="020B0602020104020603" pitchFamily="34" charset="77"/>
              <a:ea typeface="Trebuchet MS"/>
              <a:cs typeface="Trebuchet MS"/>
              <a:sym typeface="Trebuchet MS"/>
            </a:endParaRPr>
          </a:p>
        </p:txBody>
      </p:sp>
    </p:spTree>
    <p:extLst>
      <p:ext uri="{BB962C8B-B14F-4D97-AF65-F5344CB8AC3E}">
        <p14:creationId xmlns:p14="http://schemas.microsoft.com/office/powerpoint/2010/main" val="3584092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1012156" y="3761222"/>
            <a:ext cx="4825999" cy="213878"/>
          </a:xfrm>
          <a:prstGeom prst="rect">
            <a:avLst/>
          </a:prstGeom>
          <a:noFill/>
          <a:ln>
            <a:noFill/>
          </a:ln>
        </p:spPr>
        <p:txBody>
          <a:bodyPr spcFirstLastPara="1" wrap="square" lIns="0" tIns="8156" rIns="0" bIns="0" anchor="t" anchorCtr="0">
            <a:noAutofit/>
          </a:bodyPr>
          <a:lstStyle/>
          <a:p>
            <a:pPr marL="6803" algn="ctr"/>
            <a:r>
              <a:rPr lang="en-US" sz="2000" dirty="0" err="1">
                <a:solidFill>
                  <a:srgbClr val="0365C0"/>
                </a:solidFill>
                <a:latin typeface="Consolas" panose="020B0609020204030204" pitchFamily="49" charset="0"/>
                <a:ea typeface="Courier New"/>
                <a:cs typeface="Consolas" panose="020B0609020204030204" pitchFamily="49" charset="0"/>
                <a:sym typeface="Courier New"/>
              </a:rPr>
              <a:t>covid_testing</a:t>
            </a:r>
            <a:endParaRPr sz="2000" dirty="0">
              <a:latin typeface="Consolas" panose="020B0609020204030204" pitchFamily="49" charset="0"/>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mrn</a:t>
            </a:r>
            <a:r>
              <a:rPr lang="en-US" sz="3200" dirty="0">
                <a:solidFill>
                  <a:srgbClr val="A0C283"/>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4" name="Table 3"/>
          <p:cNvGraphicFramePr>
            <a:graphicFrameLocks noGrp="1"/>
          </p:cNvGraphicFramePr>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8</a:t>
            </a:fld>
            <a:endParaRPr lang="en-US"/>
          </a:p>
        </p:txBody>
      </p:sp>
      <p:sp>
        <p:nvSpPr>
          <p:cNvPr id="17" name="Google Shape;168;p20">
            <a:extLst>
              <a:ext uri="{FF2B5EF4-FFF2-40B4-BE49-F238E27FC236}">
                <a16:creationId xmlns:a16="http://schemas.microsoft.com/office/drawing/2014/main" id="{F208E2FF-7277-9843-AD35-C7A3E39217AE}"/>
              </a:ext>
            </a:extLst>
          </p:cNvPr>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19" name="Google Shape;171;p20">
            <a:extLst>
              <a:ext uri="{FF2B5EF4-FFF2-40B4-BE49-F238E27FC236}">
                <a16:creationId xmlns:a16="http://schemas.microsoft.com/office/drawing/2014/main" id="{8D25A273-EFC0-F344-8A33-21DB0B35EA9B}"/>
              </a:ext>
            </a:extLst>
          </p:cNvPr>
          <p:cNvSpPr txBox="1"/>
          <p:nvPr/>
        </p:nvSpPr>
        <p:spPr>
          <a:xfrm>
            <a:off x="2886228" y="1725727"/>
            <a:ext cx="5912332" cy="547810"/>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474087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p:txBody>
          <a:bodyPr>
            <a:normAutofit fontScale="92500" lnSpcReduction="10000"/>
          </a:bodyPr>
          <a:lstStyle/>
          <a:p>
            <a:r>
              <a:rPr lang="en-US" sz="3200" dirty="0"/>
              <a:t>Which of these would successfully select the </a:t>
            </a:r>
            <a:r>
              <a:rPr lang="en-US" sz="3200" dirty="0" err="1">
                <a:latin typeface="Consolas" panose="020B0609020204030204" pitchFamily="49" charset="0"/>
              </a:rPr>
              <a:t>first_name</a:t>
            </a:r>
            <a:r>
              <a:rPr lang="en-US" sz="3200" dirty="0"/>
              <a:t> column from the </a:t>
            </a:r>
            <a:r>
              <a:rPr lang="en-US" sz="3200" dirty="0" err="1">
                <a:latin typeface="Consolas" panose="020B0609020204030204" pitchFamily="49" charset="0"/>
              </a:rPr>
              <a:t>covid_testing</a:t>
            </a:r>
            <a:r>
              <a:rPr lang="en-US" sz="3200" dirty="0"/>
              <a:t> data frame?</a:t>
            </a:r>
          </a:p>
          <a:p>
            <a:r>
              <a:rPr lang="en-US" sz="3200" dirty="0"/>
              <a:t>A)</a:t>
            </a:r>
            <a:r>
              <a:rPr lang="en-US" sz="2800" dirty="0">
                <a:latin typeface="Consolas" panose="020B0609020204030204" pitchFamily="49" charset="0"/>
              </a:rPr>
              <a:t> select(</a:t>
            </a:r>
            <a:r>
              <a:rPr lang="en-US" sz="2800" dirty="0" err="1">
                <a:latin typeface="Consolas" panose="020B0609020204030204" pitchFamily="49" charset="0"/>
              </a:rPr>
              <a:t>first_name</a:t>
            </a:r>
            <a:r>
              <a:rPr lang="en-US" sz="2800" dirty="0">
                <a:latin typeface="Consolas" panose="020B0609020204030204" pitchFamily="49" charset="0"/>
              </a:rPr>
              <a:t>, </a:t>
            </a:r>
            <a:r>
              <a:rPr lang="en-US" sz="2800" dirty="0" err="1">
                <a:latin typeface="Consolas" panose="020B0609020204030204" pitchFamily="49" charset="0"/>
              </a:rPr>
              <a:t>covid_testing</a:t>
            </a:r>
            <a:r>
              <a:rPr lang="en-US" sz="2800" dirty="0">
                <a:latin typeface="Consolas" panose="020B0609020204030204" pitchFamily="49" charset="0"/>
              </a:rPr>
              <a:t>)</a:t>
            </a:r>
          </a:p>
          <a:p>
            <a:pPr marL="0" indent="0">
              <a:buNone/>
            </a:pPr>
            <a:r>
              <a:rPr lang="en-US" sz="3200" dirty="0"/>
              <a:t> B)</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r>
              <a:rPr lang="en-US" sz="3200" dirty="0"/>
              <a:t> C)</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r>
              <a:rPr lang="en-US" sz="3200" dirty="0"/>
              <a:t> D)</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endParaRPr lang="en-US" sz="3600" dirty="0">
              <a:latin typeface="Consolas" panose="020B0609020204030204" pitchFamily="49" charset="0"/>
            </a:endParaRP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12643173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14305</TotalTime>
  <Words>4087</Words>
  <Application>Microsoft Macintosh PowerPoint</Application>
  <PresentationFormat>Widescreen</PresentationFormat>
  <Paragraphs>599</Paragraphs>
  <Slides>48</Slides>
  <Notes>47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Times New Roman</vt:lpstr>
      <vt:lpstr>Trebuchet MS</vt:lpstr>
      <vt:lpstr>Tw Cen MT</vt:lpstr>
      <vt:lpstr>Tw Cen MT Condensed</vt:lpstr>
      <vt:lpstr>Wingdings 3</vt:lpstr>
      <vt:lpstr>Calibri</vt:lpstr>
      <vt:lpstr>Wingdings</vt:lpstr>
      <vt:lpstr>Verdana</vt:lpstr>
      <vt:lpstr>Courier New</vt:lpstr>
      <vt:lpstr>Consolas</vt:lpstr>
      <vt:lpstr>Arial</vt:lpstr>
      <vt:lpstr>Integral</vt:lpstr>
      <vt:lpstr>Transform</vt:lpstr>
      <vt:lpstr>PowerPoint Presentation</vt:lpstr>
      <vt:lpstr>PowerPoint Presentation</vt:lpstr>
      <vt:lpstr>PowerPoint Presentation</vt:lpstr>
      <vt:lpstr>Select existing columns</vt:lpstr>
      <vt:lpstr>select()</vt:lpstr>
      <vt:lpstr>select()</vt:lpstr>
      <vt:lpstr>select()</vt:lpstr>
      <vt:lpstr>Pop Quiz</vt:lpstr>
      <vt:lpstr>Filter rows by logical criteria</vt:lpstr>
      <vt:lpstr>filter()</vt:lpstr>
      <vt:lpstr>filter()</vt:lpstr>
      <vt:lpstr>filter()</vt:lpstr>
      <vt:lpstr>PowerPoint Presentation</vt:lpstr>
      <vt:lpstr>PowerPoint Presentation</vt:lpstr>
      <vt:lpstr>filter()</vt:lpstr>
      <vt:lpstr>Logical tests</vt:lpstr>
      <vt:lpstr>Pop Quiz</vt:lpstr>
      <vt:lpstr>The pipe operator %&gt;%</vt:lpstr>
      <vt:lpstr>The Pipe Operator %&gt;%</vt:lpstr>
      <vt:lpstr>PowerPoint Presentation</vt:lpstr>
      <vt:lpstr>PowerPoint Presentation</vt:lpstr>
      <vt:lpstr>Pop Quiz</vt:lpstr>
      <vt:lpstr>Create new columns</vt:lpstr>
      <vt:lpstr>mutate()</vt:lpstr>
      <vt:lpstr>mutate()</vt:lpstr>
      <vt:lpstr>mutate()</vt:lpstr>
      <vt:lpstr>Your Turn #1</vt:lpstr>
      <vt:lpstr>Grouping your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PowerPoint Presentation</vt:lpstr>
      <vt:lpstr>PowerPoint Presentation</vt:lpstr>
      <vt:lpstr>What else?</vt:lpstr>
      <vt:lpstr>More dplyr functions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595</cp:revision>
  <cp:lastPrinted>2019-02-19T22:36:37Z</cp:lastPrinted>
  <dcterms:created xsi:type="dcterms:W3CDTF">2018-02-01T22:00:01Z</dcterms:created>
  <dcterms:modified xsi:type="dcterms:W3CDTF">2025-06-09T14:19:06Z</dcterms:modified>
</cp:coreProperties>
</file>